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Poppins"/>
      <p:regular r:id="rId17"/>
    </p:embeddedFont>
    <p:embeddedFont>
      <p:font typeface="poppins-bold"/>
      <p:regular r:id="rId18"/>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font" Target="fonts/font1.fntdata"/>
<Relationship Id="rId18" Type="http://schemas.openxmlformats.org/officeDocument/2006/relationships/font" Target="fonts/font2.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6.png"/>
<Relationship Id="rId3" Type="http://schemas.openxmlformats.org/officeDocument/2006/relationships/image" Target="../media/image1.jpe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1.jpe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5.png"/>
<Relationship Id="rId3" Type="http://schemas.openxmlformats.org/officeDocument/2006/relationships/image" Target="../media/image1.jpe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6.png"/>
<Relationship Id="rId3" Type="http://schemas.openxmlformats.org/officeDocument/2006/relationships/image" Target="../media/image1.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1.jpe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jpeg"/>
<Relationship Id="rId3" Type="http://schemas.openxmlformats.org/officeDocument/2006/relationships/image" Target="../media/image3.png"/>
<Relationship Id="rId4" Type="http://schemas.openxmlformats.org/officeDocument/2006/relationships/image" Target="../media/image1.jpe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1.jpe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2368" y="-76200"/>
            <a:ext cx="12192000" cy="6858000"/>
          </a:xfrm>
          <a:prstGeom prst="rect">
            <a:avLst/>
          </a:prstGeom>
          <a:gradFill>
            <a:gsLst>
              <a:gs pos="0">
                <a:schemeClr val="tx1">
                  <a:lumMod val="95000"/>
                  <a:lumOff val="5000"/>
                </a:schemeClr>
              </a:gs>
              <a:gs pos="100000">
                <a:schemeClr val="accent1">
                  <a:lumMod val="20000"/>
                </a:schemeClr>
              </a:gs>
            </a:gsLst>
            <a:path path="circle">
              <a:fillToRect t="100000" l="100000"/>
            </a:path>
            <a:tileRect b="-100000" r="-10000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flipH="0" flipV="0">
            <a:off x="6634127" y="309527"/>
            <a:ext cx="6858002" cy="6238948"/>
          </a:xfrm>
          <a:prstGeom prst="flowChartDocument">
            <a:avLst/>
          </a:prstGeom>
          <a:gradFill>
            <a:gsLst>
              <a:gs pos="74000">
                <a:schemeClr val="accent1">
                  <a:alpha val="0"/>
                </a:schemeClr>
              </a:gs>
              <a:gs pos="100000">
                <a:schemeClr val="accent1">
                  <a:lumMod val="60000"/>
                  <a:lumOff val="40000"/>
                  <a:alpha val="50000"/>
                </a:schemeClr>
              </a:gs>
            </a:gsLst>
            <a:lin ang="5400000" scaled="0"/>
          </a:gradFill>
          <a:ln w="6350" cap="sq">
            <a:gradFill>
              <a:gsLst>
                <a:gs pos="0">
                  <a:schemeClr val="accent1">
                    <a:alpha val="0"/>
                  </a:schemeClr>
                </a:gs>
                <a:gs pos="100000">
                  <a:schemeClr val="accent1">
                    <a:lumMod val="60000"/>
                    <a:lumOff val="40000"/>
                    <a:alpha val="100000"/>
                  </a:schemeClr>
                </a:gs>
              </a:gsLst>
              <a:lin ang="5400000" scaled="0"/>
            </a:gra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flipH="0" flipV="0">
            <a:off x="6375399" y="1041401"/>
            <a:ext cx="6858002" cy="4775200"/>
          </a:xfrm>
          <a:prstGeom prst="flowChartDocument">
            <a:avLst/>
          </a:prstGeom>
          <a:gradFill>
            <a:gsLst>
              <a:gs pos="0">
                <a:schemeClr val="accent2">
                  <a:lumMod val="75000"/>
                </a:schemeClr>
              </a:gs>
              <a:gs pos="100000">
                <a:schemeClr val="accent1">
                  <a:lumMod val="60000"/>
                  <a:lumOff val="40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522096" y="914685"/>
            <a:ext cx="5579315" cy="1708329"/>
          </a:xfrm>
          <a:prstGeom prst="rect">
            <a:avLst/>
          </a:prstGeom>
          <a:noFill/>
          <a:ln>
            <a:noFill/>
          </a:ln>
        </p:spPr>
        <p:txBody>
          <a:bodyPr vert="horz" wrap="square" lIns="91440" tIns="45720" rIns="91440" bIns="45720" rtlCol="0" anchor="t"/>
          <a:lstStyle/>
          <a:p>
            <a:pPr algn="l"/>
            <a:r>
              <a:rPr kumimoji="1" lang="en-US" altLang="zh-CN" sz="2600">
                <a:ln w="12700">
                  <a:noFill/>
                </a:ln>
                <a:solidFill>
                  <a:srgbClr val="FFFFFF">
                    <a:alpha val="100000"/>
                  </a:srgbClr>
                </a:solidFill>
                <a:latin typeface="Poppins"/>
                <a:ea typeface="Poppins"/>
                <a:cs typeface="Poppins"/>
              </a:rPr>
              <a:t>Optimizing IPC Performance in Shared-Memory Multiprocessors</a:t>
            </a:r>
            <a:endParaRPr kumimoji="1" lang="zh-CN" altLang="en-US"/>
          </a:p>
        </p:txBody>
      </p:sp>
      <p:sp>
        <p:nvSpPr>
          <p:cNvPr id="6" name="标题 1"/>
          <p:cNvSpPr txBox="1"/>
          <p:nvPr/>
        </p:nvSpPr>
        <p:spPr>
          <a:xfrm rot="0" flipH="0" flipV="0">
            <a:off x="660400" y="4319310"/>
            <a:ext cx="4091504" cy="1665113"/>
          </a:xfrm>
          <a:prstGeom prst="roundRect">
            <a:avLst>
              <a:gd name="adj" fmla="val 20926"/>
            </a:avLst>
          </a:prstGeom>
          <a:gradFill>
            <a:gsLst>
              <a:gs pos="0">
                <a:schemeClr val="accent2"/>
              </a:gs>
              <a:gs pos="43000">
                <a:schemeClr val="accent2">
                  <a:lumMod val="75000"/>
                </a:schemeClr>
              </a:gs>
              <a:gs pos="100000">
                <a:schemeClr val="accent1">
                  <a:lumMod val="75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812340" y="4419206"/>
            <a:ext cx="3711425" cy="1490721"/>
          </a:xfrm>
          <a:prstGeom prst="rect">
            <a:avLst/>
          </a:prstGeom>
          <a:noFill/>
          <a:ln>
            <a:noFill/>
          </a:ln>
        </p:spPr>
        <p:txBody>
          <a:bodyPr vert="horz" wrap="square" lIns="91440" tIns="45720" rIns="91440" bIns="45720" rtlCol="0" anchor="ctr"/>
          <a:lstStyle/>
          <a:p>
            <a:pPr algn="l"/>
            <a:r>
              <a:rPr kumimoji="1" lang="en-US" altLang="zh-CN" sz="1600">
                <a:ln w="12700">
                  <a:noFill/>
                </a:ln>
                <a:solidFill>
                  <a:srgbClr val="FFFFFF">
                    <a:alpha val="100000"/>
                  </a:srgbClr>
                </a:solidFill>
                <a:latin typeface="Poppins"/>
                <a:ea typeface="Poppins"/>
                <a:cs typeface="Poppins"/>
              </a:rPr>
              <a:t>Presented By:
Prem Ahuja 03
Prerna Bahrani 08
Brahma Bathija 09
Dev Chandiramani 14</a:t>
            </a:r>
            <a:endParaRPr kumimoji="1" lang="zh-CN" altLang="en-US"/>
          </a:p>
        </p:txBody>
      </p:sp>
      <p:sp>
        <p:nvSpPr>
          <p:cNvPr id="8" name="标题 1"/>
          <p:cNvSpPr txBox="1"/>
          <p:nvPr/>
        </p:nvSpPr>
        <p:spPr>
          <a:xfrm rot="16200000" flipH="0" flipV="0">
            <a:off x="9312308" y="699035"/>
            <a:ext cx="722030" cy="722030"/>
          </a:xfrm>
          <a:prstGeom prst="teardrop">
            <a:avLst/>
          </a:prstGeom>
          <a:gradFill>
            <a:gsLst>
              <a:gs pos="0">
                <a:schemeClr val="accent1">
                  <a:lumMod val="60000"/>
                  <a:lumOff val="40000"/>
                </a:schemeClr>
              </a:gs>
              <a:gs pos="100000">
                <a:schemeClr val="accent1">
                  <a:lumMod val="75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cxnSp>
        <p:nvCxnSpPr>
          <p:cNvPr id="9" name="标题 1"/>
          <p:cNvCxnSpPr/>
          <p:nvPr/>
        </p:nvCxnSpPr>
        <p:spPr>
          <a:xfrm rot="0" flipH="0" flipV="0">
            <a:off x="6510680" y="3920363"/>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10" name="标题 1"/>
          <p:cNvSpPr txBox="1"/>
          <p:nvPr/>
        </p:nvSpPr>
        <p:spPr>
          <a:xfrm rot="5400000" flipH="1" flipV="0">
            <a:off x="5944023" y="1681487"/>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11" name="标题 1"/>
          <p:cNvCxnSpPr/>
          <p:nvPr/>
        </p:nvCxnSpPr>
        <p:spPr>
          <a:xfrm rot="0" flipH="0" flipV="0">
            <a:off x="6375620" y="2356232"/>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12" name="标题 1"/>
          <p:cNvSpPr txBox="1"/>
          <p:nvPr/>
        </p:nvSpPr>
        <p:spPr>
          <a:xfrm rot="5400000" flipH="1" flipV="0">
            <a:off x="5278068" y="4745902"/>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13" name=""/>
          <p:cNvGrpSpPr/>
          <p:nvPr/>
        </p:nvGrpSpPr>
        <p:grpSpPr>
          <a:xfrm>
            <a:off x="6857319" y="5469307"/>
            <a:ext cx="150713" cy="482607"/>
            <a:chOff x="6857319" y="5469307"/>
            <a:chExt cx="150713" cy="482607"/>
          </a:xfrm>
        </p:grpSpPr>
        <p:sp>
          <p:nvSpPr>
            <p:cNvPr id="14" name="标题 1"/>
            <p:cNvSpPr txBox="1"/>
            <p:nvPr/>
          </p:nvSpPr>
          <p:spPr>
            <a:xfrm rot="0" flipH="0" flipV="0">
              <a:off x="6857319" y="5469307"/>
              <a:ext cx="150713" cy="150712"/>
            </a:xfrm>
            <a:prstGeom prst="ellipse">
              <a:avLst/>
            </a:prstGeom>
            <a:noFill/>
            <a:ln w="9525" cap="sq">
              <a:solidFill>
                <a:schemeClr val="accent1">
                  <a:alpha val="100000"/>
                </a:schemeClr>
              </a:solidFill>
              <a:miter/>
            </a:ln>
          </p:spPr>
          <p:txBody>
            <a:bodyPr vert="horz" wrap="square" lIns="91440" tIns="45720" rIns="91440" bIns="45720" rtlCol="0" anchor="ctr"/>
            <a:lstStyle/>
            <a:p>
              <a:pPr algn="ctr"/>
              <a:endParaRPr kumimoji="1" lang="zh-CN" altLang="en-US"/>
            </a:p>
          </p:txBody>
        </p:sp>
        <p:cxnSp>
          <p:nvCxnSpPr>
            <p:cNvPr id="15" name="标题 1"/>
            <p:cNvCxnSpPr/>
            <p:nvPr/>
          </p:nvCxnSpPr>
          <p:spPr>
            <a:xfrm rot="0" flipH="0" flipV="0">
              <a:off x="6932675" y="5620861"/>
              <a:ext cx="0" cy="331053"/>
            </a:xfrm>
            <a:prstGeom prst="line">
              <a:avLst/>
            </a:prstGeom>
            <a:noFill/>
            <a:ln w="9525" cap="sq">
              <a:gradFill>
                <a:gsLst>
                  <a:gs pos="0">
                    <a:schemeClr val="accent1"/>
                  </a:gs>
                  <a:gs pos="100000">
                    <a:schemeClr val="accent1">
                      <a:alpha val="0"/>
                    </a:schemeClr>
                  </a:gs>
                </a:gsLst>
                <a:lin ang="5400000" scaled="0"/>
              </a:gradFill>
              <a:prstDash val="solid"/>
              <a:miter/>
            </a:ln>
          </p:spPr>
        </p:cxnSp>
      </p:grpSp>
      <p:pic>
        <p:nvPicPr>
          <p:cNvPr id="16" name=""/>
          <p:cNvPicPr>
            <a:picLocks noChangeAspect="1"/>
          </p:cNvPicPr>
          <p:nvPr/>
        </p:nvPicPr>
        <p:blipFill>
          <a:blip r:embed="rId2">
            <a:alphaModFix amt="100000"/>
          </a:blip>
          <a:srcRect l="2028" t="1240" r="2804" b="3566"/>
          <a:stretch>
            <a:fillRect/>
          </a:stretch>
        </p:blipFill>
        <p:spPr>
          <a:xfrm rot="0" flipH="0" flipV="0">
            <a:off x="6548940" y="915699"/>
            <a:ext cx="5301496" cy="5725639"/>
          </a:xfrm>
          <a:custGeom>
            <a:avLst/>
            <a:gdLst>
              <a:gd name="connsiteX0" fmla="*/ 0 w 6044782"/>
              <a:gd name="connsiteY0" fmla="*/ 0 h 6528391"/>
              <a:gd name="connsiteX1" fmla="*/ 6044782 w 6044782"/>
              <a:gd name="connsiteY1" fmla="*/ 0 h 6528391"/>
              <a:gd name="connsiteX2" fmla="*/ 6044782 w 6044782"/>
              <a:gd name="connsiteY2" fmla="*/ 6528391 h 6528391"/>
              <a:gd name="connsiteX3" fmla="*/ 0 w 6044782"/>
              <a:gd name="connsiteY3" fmla="*/ 6528391 h 6528391"/>
            </a:gdLst>
            <a:rect l="l" t="t" r="r" b="b"/>
            <a:pathLst>
              <a:path w="6044782" h="6528391">
                <a:moveTo>
                  <a:pt x="0" y="0"/>
                </a:moveTo>
                <a:lnTo>
                  <a:pt x="6044782" y="0"/>
                </a:lnTo>
                <a:lnTo>
                  <a:pt x="6044782" y="6528391"/>
                </a:lnTo>
                <a:lnTo>
                  <a:pt x="0" y="6528391"/>
                </a:lnTo>
                <a:close/>
              </a:path>
            </a:pathLst>
          </a:custGeom>
          <a:noFill/>
          <a:ln>
            <a:noFill/>
          </a:ln>
        </p:spPr>
      </p:pic>
      <p:pic>
        <p:nvPicPr>
          <p:cNvPr id="17" name=""/>
          <p:cNvPicPr>
            <a:picLocks noChangeAspect="1"/>
          </p:cNvPicPr>
          <p:nvPr/>
        </p:nvPicPr>
        <p:blipFill>
          <a:blip r:embed="rId3">
            <a:alphaModFix amt="100000"/>
          </a:blip>
          <a:srcRect l="0" t="0" r="0" b="0"/>
          <a:stretch>
            <a:fillRect/>
          </a:stretch>
        </p:blipFill>
        <p:spPr>
          <a:xfrm rot="0" flipH="0" flipV="0">
            <a:off x="10844808" y="304800"/>
            <a:ext cx="941784" cy="1774619"/>
          </a:xfrm>
          <a:prstGeom prst="rect">
            <a:avLst/>
          </a:prstGeom>
        </p:spPr>
      </p:pic>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tx1">
                  <a:lumMod val="95000"/>
                  <a:lumOff val="5000"/>
                </a:schemeClr>
              </a:gs>
              <a:gs pos="100000">
                <a:schemeClr val="accent1">
                  <a:lumMod val="20000"/>
                </a:schemeClr>
              </a:gs>
            </a:gsLst>
            <a:path path="circle">
              <a:fillToRect t="100000" l="100000"/>
            </a:path>
            <a:tileRect b="-100000" r="-10000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flipH="0" flipV="0">
            <a:off x="0" y="5537199"/>
            <a:ext cx="12192000" cy="1320799"/>
          </a:xfrm>
          <a:prstGeom prst="flowChartDocument">
            <a:avLst/>
          </a:prstGeom>
          <a:gradFill>
            <a:gsLst>
              <a:gs pos="0">
                <a:schemeClr val="accent2">
                  <a:lumMod val="75000"/>
                </a:schemeClr>
              </a:gs>
              <a:gs pos="100000">
                <a:schemeClr val="accent1">
                  <a:lumMod val="60000"/>
                  <a:lumOff val="40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3920" y="338588"/>
            <a:ext cx="274641" cy="229001"/>
          </a:xfrm>
          <a:custGeom>
            <a:avLst/>
            <a:gdLst>
              <a:gd name="connsiteX0" fmla="*/ 0 w 274641"/>
              <a:gd name="connsiteY0" fmla="*/ 199628 h 229001"/>
              <a:gd name="connsiteX1" fmla="*/ 274641 w 274641"/>
              <a:gd name="connsiteY1" fmla="*/ 199628 h 229001"/>
              <a:gd name="connsiteX2" fmla="*/ 274641 w 274641"/>
              <a:gd name="connsiteY2" fmla="*/ 229001 h 229001"/>
              <a:gd name="connsiteX3" fmla="*/ 0 w 274641"/>
              <a:gd name="connsiteY3" fmla="*/ 229001 h 229001"/>
              <a:gd name="connsiteX4" fmla="*/ 0 w 274641"/>
              <a:gd name="connsiteY4" fmla="*/ 99814 h 229001"/>
              <a:gd name="connsiteX5" fmla="*/ 274641 w 274641"/>
              <a:gd name="connsiteY5" fmla="*/ 99814 h 229001"/>
              <a:gd name="connsiteX6" fmla="*/ 274641 w 274641"/>
              <a:gd name="connsiteY6" fmla="*/ 129187 h 229001"/>
              <a:gd name="connsiteX7" fmla="*/ 0 w 274641"/>
              <a:gd name="connsiteY7" fmla="*/ 129187 h 229001"/>
              <a:gd name="connsiteX8" fmla="*/ 0 w 274641"/>
              <a:gd name="connsiteY8" fmla="*/ 0 h 229001"/>
              <a:gd name="connsiteX9" fmla="*/ 274641 w 274641"/>
              <a:gd name="connsiteY9" fmla="*/ 0 h 229001"/>
              <a:gd name="connsiteX10" fmla="*/ 274641 w 274641"/>
              <a:gd name="connsiteY10" fmla="*/ 29373 h 229001"/>
              <a:gd name="connsiteX11" fmla="*/ 0 w 274641"/>
              <a:gd name="connsiteY11" fmla="*/ 29373 h 229001"/>
            </a:gdLst>
            <a:rect l="l" t="t" r="r" b="b"/>
            <a:pathLst>
              <a:path w="274641" h="229001">
                <a:moveTo>
                  <a:pt x="0" y="199628"/>
                </a:moveTo>
                <a:lnTo>
                  <a:pt x="274641" y="199628"/>
                </a:lnTo>
                <a:lnTo>
                  <a:pt x="274641" y="229001"/>
                </a:lnTo>
                <a:lnTo>
                  <a:pt x="0" y="229001"/>
                </a:lnTo>
                <a:close/>
                <a:moveTo>
                  <a:pt x="0" y="99814"/>
                </a:moveTo>
                <a:lnTo>
                  <a:pt x="274641" y="99814"/>
                </a:lnTo>
                <a:lnTo>
                  <a:pt x="274641" y="129187"/>
                </a:lnTo>
                <a:lnTo>
                  <a:pt x="0" y="129187"/>
                </a:lnTo>
                <a:close/>
                <a:moveTo>
                  <a:pt x="0" y="0"/>
                </a:moveTo>
                <a:lnTo>
                  <a:pt x="274641" y="0"/>
                </a:lnTo>
                <a:lnTo>
                  <a:pt x="274641" y="29373"/>
                </a:lnTo>
                <a:lnTo>
                  <a:pt x="0" y="29373"/>
                </a:ln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flipH="1" flipV="0">
            <a:off x="9210136" y="1485507"/>
            <a:ext cx="1541863" cy="206429"/>
          </a:xfrm>
          <a:prstGeom prst="roundRect">
            <a:avLst>
              <a:gd name="adj" fmla="val 50000"/>
            </a:avLst>
          </a:prstGeom>
          <a:gradFill>
            <a:gsLst>
              <a:gs pos="33000">
                <a:schemeClr val="accent1">
                  <a:alpha val="0"/>
                </a:schemeClr>
              </a:gs>
              <a:gs pos="100000">
                <a:schemeClr val="accent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6" name="标题 1"/>
          <p:cNvCxnSpPr/>
          <p:nvPr/>
        </p:nvCxnSpPr>
        <p:spPr>
          <a:xfrm rot="0" flipH="0" flipV="0">
            <a:off x="9272057" y="1370701"/>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7" name="标题 1"/>
          <p:cNvSpPr txBox="1"/>
          <p:nvPr/>
        </p:nvSpPr>
        <p:spPr>
          <a:xfrm rot="5400000" flipH="1" flipV="0">
            <a:off x="10118767" y="2700378"/>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8" name="标题 1"/>
          <p:cNvCxnSpPr/>
          <p:nvPr/>
        </p:nvCxnSpPr>
        <p:spPr>
          <a:xfrm rot="0" flipH="0" flipV="0">
            <a:off x="11223692" y="4268075"/>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9" name="标题 1"/>
          <p:cNvSpPr txBox="1"/>
          <p:nvPr/>
        </p:nvSpPr>
        <p:spPr>
          <a:xfrm rot="5400000" flipH="1" flipV="0">
            <a:off x="7958808" y="2279565"/>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10" name=""/>
          <p:cNvGrpSpPr/>
          <p:nvPr/>
        </p:nvGrpSpPr>
        <p:grpSpPr>
          <a:xfrm>
            <a:off x="11389486" y="3499381"/>
            <a:ext cx="150713" cy="482607"/>
            <a:chOff x="11389486" y="3499381"/>
            <a:chExt cx="150713" cy="482607"/>
          </a:xfrm>
        </p:grpSpPr>
        <p:sp>
          <p:nvSpPr>
            <p:cNvPr id="11" name="标题 1"/>
            <p:cNvSpPr txBox="1"/>
            <p:nvPr/>
          </p:nvSpPr>
          <p:spPr>
            <a:xfrm rot="0" flipH="0" flipV="0">
              <a:off x="11389486" y="3499381"/>
              <a:ext cx="150713" cy="150712"/>
            </a:xfrm>
            <a:prstGeom prst="ellipse">
              <a:avLst/>
            </a:prstGeom>
            <a:noFill/>
            <a:ln w="9525" cap="sq">
              <a:solidFill>
                <a:schemeClr val="accent1"/>
              </a:solidFill>
              <a:miter/>
            </a:ln>
          </p:spPr>
          <p:txBody>
            <a:bodyPr vert="horz" wrap="square" lIns="91440" tIns="45720" rIns="91440" bIns="45720" rtlCol="0" anchor="ctr"/>
            <a:lstStyle/>
            <a:p>
              <a:pPr algn="ctr"/>
              <a:endParaRPr kumimoji="1" lang="zh-CN" altLang="en-US"/>
            </a:p>
          </p:txBody>
        </p:sp>
        <p:cxnSp>
          <p:nvCxnSpPr>
            <p:cNvPr id="12" name="标题 1"/>
            <p:cNvCxnSpPr/>
            <p:nvPr/>
          </p:nvCxnSpPr>
          <p:spPr>
            <a:xfrm rot="0" flipH="0" flipV="0">
              <a:off x="11464842" y="3650935"/>
              <a:ext cx="0" cy="331053"/>
            </a:xfrm>
            <a:prstGeom prst="line">
              <a:avLst/>
            </a:prstGeom>
            <a:noFill/>
            <a:ln w="9525" cap="sq">
              <a:gradFill>
                <a:gsLst>
                  <a:gs pos="0">
                    <a:schemeClr val="accent1"/>
                  </a:gs>
                  <a:gs pos="100000">
                    <a:schemeClr val="accent1">
                      <a:alpha val="0"/>
                    </a:schemeClr>
                  </a:gs>
                </a:gsLst>
                <a:lin ang="5400000" scaled="0"/>
              </a:gradFill>
              <a:prstDash val="solid"/>
              <a:miter/>
            </a:ln>
          </p:spPr>
        </p:cxnSp>
      </p:grpSp>
      <p:pic>
        <p:nvPicPr>
          <p:cNvPr id="13" name=""/>
          <p:cNvPicPr>
            <a:picLocks noChangeAspect="1"/>
          </p:cNvPicPr>
          <p:nvPr/>
        </p:nvPicPr>
        <p:blipFill>
          <a:blip r:embed="rId2">
            <a:alphaModFix amt="100000"/>
          </a:blip>
          <a:srcRect l="15206" t="2150" r="30637" b="685"/>
          <a:stretch>
            <a:fillRect/>
          </a:stretch>
        </p:blipFill>
        <p:spPr>
          <a:xfrm rot="0" flipH="0" flipV="0">
            <a:off x="7997673" y="2295132"/>
            <a:ext cx="4194328" cy="4217372"/>
          </a:xfrm>
          <a:custGeom>
            <a:avLst/>
            <a:gdLst>
              <a:gd name="connsiteX0" fmla="*/ 0 w 5054581"/>
              <a:gd name="connsiteY0" fmla="*/ 0 h 4165515"/>
              <a:gd name="connsiteX1" fmla="*/ 5054581 w 5054581"/>
              <a:gd name="connsiteY1" fmla="*/ 0 h 4165515"/>
              <a:gd name="connsiteX2" fmla="*/ 5054581 w 5054581"/>
              <a:gd name="connsiteY2" fmla="*/ 4165515 h 4165515"/>
              <a:gd name="connsiteX3" fmla="*/ 0 w 5054581"/>
              <a:gd name="connsiteY3" fmla="*/ 4165515 h 4165515"/>
            </a:gdLst>
            <a:rect l="l" t="t" r="r" b="b"/>
            <a:pathLst>
              <a:path w="5054581" h="4165515">
                <a:moveTo>
                  <a:pt x="0" y="0"/>
                </a:moveTo>
                <a:lnTo>
                  <a:pt x="5054581" y="0"/>
                </a:lnTo>
                <a:lnTo>
                  <a:pt x="5054581" y="4165515"/>
                </a:lnTo>
                <a:lnTo>
                  <a:pt x="0" y="4165515"/>
                </a:lnTo>
                <a:close/>
              </a:path>
            </a:pathLst>
          </a:custGeom>
          <a:noFill/>
          <a:ln>
            <a:noFill/>
          </a:ln>
        </p:spPr>
      </p:pic>
      <p:sp>
        <p:nvSpPr>
          <p:cNvPr id="14" name="标题 1"/>
          <p:cNvSpPr txBox="1"/>
          <p:nvPr/>
        </p:nvSpPr>
        <p:spPr>
          <a:xfrm rot="0" flipH="0" flipV="0">
            <a:off x="718050" y="2797628"/>
            <a:ext cx="6911322" cy="1608792"/>
          </a:xfrm>
          <a:prstGeom prst="rect">
            <a:avLst/>
          </a:prstGeom>
          <a:noFill/>
          <a:ln>
            <a:noFill/>
          </a:ln>
        </p:spPr>
        <p:txBody>
          <a:bodyPr vert="horz" wrap="square" lIns="91440" tIns="45720" rIns="91440" bIns="45720" rtlCol="0" anchor="t"/>
          <a:lstStyle/>
          <a:p>
            <a:pPr algn="l"/>
            <a:r>
              <a:rPr kumimoji="1" lang="en-US" altLang="zh-CN" sz="2400">
                <a:ln w="12700">
                  <a:noFill/>
                </a:ln>
                <a:solidFill>
                  <a:srgbClr val="FFFFFF">
                    <a:alpha val="100000"/>
                  </a:srgbClr>
                </a:solidFill>
                <a:latin typeface="poppins-bold"/>
                <a:ea typeface="poppins-bold"/>
                <a:cs typeface="poppins-bold"/>
              </a:rPr>
              <a:t>Techniques to Optimize IPC</a:t>
            </a:r>
            <a:endParaRPr kumimoji="1" lang="zh-CN" altLang="en-US"/>
          </a:p>
        </p:txBody>
      </p:sp>
      <p:sp>
        <p:nvSpPr>
          <p:cNvPr id="15" name="标题 1"/>
          <p:cNvSpPr txBox="1"/>
          <p:nvPr/>
        </p:nvSpPr>
        <p:spPr>
          <a:xfrm rot="0" flipH="0" flipV="0">
            <a:off x="773920" y="2077407"/>
            <a:ext cx="2383503" cy="621923"/>
          </a:xfrm>
          <a:prstGeom prst="roundRect">
            <a:avLst>
              <a:gd name="adj" fmla="val 20926"/>
            </a:avLst>
          </a:prstGeom>
          <a:gradFill>
            <a:gsLst>
              <a:gs pos="0">
                <a:schemeClr val="accent2"/>
              </a:gs>
              <a:gs pos="43000">
                <a:schemeClr val="accent2">
                  <a:lumMod val="75000"/>
                </a:schemeClr>
              </a:gs>
              <a:gs pos="100000">
                <a:schemeClr val="accent1">
                  <a:lumMod val="60000"/>
                  <a:lumOff val="40000"/>
                </a:schemeClr>
              </a:gs>
            </a:gsLst>
            <a:lin ang="270000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981899" y="2057881"/>
            <a:ext cx="1477138" cy="584775"/>
          </a:xfrm>
          <a:prstGeom prst="rect">
            <a:avLst/>
          </a:prstGeom>
          <a:noFill/>
          <a:ln>
            <a:noFill/>
          </a:ln>
        </p:spPr>
        <p:txBody>
          <a:bodyPr vert="horz" wrap="square" lIns="91440" tIns="45720" rIns="91440" bIns="45720" rtlCol="0" anchor="b"/>
          <a:lstStyle/>
          <a:p>
            <a:pPr algn="l"/>
            <a:r>
              <a:rPr kumimoji="1" lang="en-US" altLang="zh-CN" sz="3200">
                <a:ln w="12700">
                  <a:noFill/>
                </a:ln>
                <a:solidFill>
                  <a:srgbClr val="FFFFFF">
                    <a:alpha val="100000"/>
                  </a:srgbClr>
                </a:solidFill>
                <a:latin typeface="poppins-bold"/>
                <a:ea typeface="poppins-bold"/>
                <a:cs typeface="poppins-bold"/>
              </a:rPr>
              <a:t>PART.</a:t>
            </a:r>
            <a:endParaRPr kumimoji="1" lang="zh-CN" altLang="en-US"/>
          </a:p>
        </p:txBody>
      </p:sp>
      <p:sp>
        <p:nvSpPr>
          <p:cNvPr id="17" name="标题 1"/>
          <p:cNvSpPr txBox="1"/>
          <p:nvPr/>
        </p:nvSpPr>
        <p:spPr>
          <a:xfrm rot="0" flipH="0" flipV="0">
            <a:off x="2255837" y="2095981"/>
            <a:ext cx="1189349" cy="546675"/>
          </a:xfrm>
          <a:prstGeom prst="rect">
            <a:avLst/>
          </a:prstGeom>
          <a:noFill/>
          <a:ln>
            <a:noFill/>
          </a:ln>
        </p:spPr>
        <p:txBody>
          <a:bodyPr vert="horz" wrap="square" lIns="91440" tIns="45720" rIns="91440" bIns="45720" rtlCol="0" anchor="b"/>
          <a:lstStyle/>
          <a:p>
            <a:pPr algn="l"/>
            <a:r>
              <a:rPr kumimoji="1" lang="en-US" altLang="zh-CN" sz="3200">
                <a:ln w="12700">
                  <a:noFill/>
                </a:ln>
                <a:solidFill>
                  <a:srgbClr val="FFFFFF">
                    <a:alpha val="100000"/>
                  </a:srgbClr>
                </a:solidFill>
                <a:latin typeface="poppins-bold"/>
                <a:ea typeface="poppins-bold"/>
                <a:cs typeface="poppins-bold"/>
              </a:rPr>
              <a:t> 03</a:t>
            </a:r>
            <a:endParaRPr kumimoji="1" lang="zh-CN" altLang="en-US"/>
          </a:p>
        </p:txBody>
      </p:sp>
      <p:pic>
        <p:nvPicPr>
          <p:cNvPr id="18" name=""/>
          <p:cNvPicPr>
            <a:picLocks noChangeAspect="1"/>
          </p:cNvPicPr>
          <p:nvPr/>
        </p:nvPicPr>
        <p:blipFill>
          <a:blip r:embed="rId3">
            <a:alphaModFix amt="100000"/>
          </a:blip>
          <a:srcRect l="0" t="0" r="0" b="0"/>
          <a:stretch>
            <a:fillRect/>
          </a:stretch>
        </p:blipFill>
        <p:spPr>
          <a:xfrm rot="0" flipH="0" flipV="0">
            <a:off x="10997208" y="203200"/>
            <a:ext cx="941784" cy="1774619"/>
          </a:xfrm>
          <a:prstGeom prst="rect">
            <a:avLst/>
          </a:prstGeom>
        </p:spPr>
      </p:pic>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
          <p:cNvPicPr>
            <a:picLocks noChangeAspect="1"/>
          </p:cNvPicPr>
          <p:nvPr/>
        </p:nvPicPr>
        <p:blipFill>
          <a:blip r:embed="rId2">
            <a:alphaModFix amt="100000"/>
          </a:blip>
          <a:srcRect l="5616" t="14319" r="1944" b="53409"/>
          <a:stretch>
            <a:fillRect/>
          </a:stretch>
        </p:blipFill>
        <p:spPr>
          <a:xfrm rot="0" flipH="0" flipV="0">
            <a:off x="660401" y="3616973"/>
            <a:ext cx="10871199" cy="2529827"/>
          </a:xfrm>
          <a:custGeom>
            <a:avLst/>
            <a:gdLst/>
            <a:rect l="l" t="t" r="r" b="b"/>
            <a:pathLst>
              <a:path w="10871199" h="2529827">
                <a:moveTo>
                  <a:pt x="29896" y="0"/>
                </a:moveTo>
                <a:lnTo>
                  <a:pt x="10841303" y="0"/>
                </a:lnTo>
                <a:cubicBezTo>
                  <a:pt x="10857814" y="0"/>
                  <a:pt x="10871199" y="10160"/>
                  <a:pt x="10871199" y="22693"/>
                </a:cubicBezTo>
                <a:lnTo>
                  <a:pt x="10871199" y="2507134"/>
                </a:lnTo>
                <a:cubicBezTo>
                  <a:pt x="10871199" y="2519667"/>
                  <a:pt x="10857814" y="2529827"/>
                  <a:pt x="10841303" y="2529827"/>
                </a:cubicBezTo>
                <a:lnTo>
                  <a:pt x="29896" y="2529827"/>
                </a:lnTo>
                <a:cubicBezTo>
                  <a:pt x="13385" y="2529827"/>
                  <a:pt x="0" y="2519667"/>
                  <a:pt x="0" y="2507134"/>
                </a:cubicBezTo>
                <a:lnTo>
                  <a:pt x="0" y="22693"/>
                </a:lnTo>
                <a:cubicBezTo>
                  <a:pt x="0" y="10160"/>
                  <a:pt x="13385" y="0"/>
                  <a:pt x="29896" y="0"/>
                </a:cubicBezTo>
                <a:close/>
              </a:path>
            </a:pathLst>
          </a:custGeom>
          <a:noFill/>
          <a:ln>
            <a:noFill/>
          </a:ln>
        </p:spPr>
      </p:pic>
      <p:sp>
        <p:nvSpPr>
          <p:cNvPr id="4" name="标题 1"/>
          <p:cNvSpPr txBox="1"/>
          <p:nvPr/>
        </p:nvSpPr>
        <p:spPr>
          <a:xfrm rot="0" flipH="0" flipV="0">
            <a:off x="811003" y="1699227"/>
            <a:ext cx="4679130" cy="307777"/>
          </a:xfrm>
          <a:prstGeom prst="rect">
            <a:avLst/>
          </a:prstGeom>
          <a:noFill/>
          <a:ln>
            <a:noFill/>
          </a:ln>
        </p:spPr>
        <p:txBody>
          <a:bodyPr vert="horz" wrap="square" lIns="0" tIns="0" rIns="0" bIns="0" rtlCol="0" anchor="b"/>
          <a:lstStyle/>
          <a:p>
            <a:pPr algn="l"/>
            <a:r>
              <a:rPr kumimoji="1" lang="en-US" altLang="zh-CN" sz="1600">
                <a:ln w="12700">
                  <a:noFill/>
                </a:ln>
                <a:solidFill>
                  <a:srgbClr val="15CACD">
                    <a:alpha val="100000"/>
                  </a:srgbClr>
                </a:solidFill>
                <a:latin typeface="poppins-bold"/>
                <a:ea typeface="poppins-bold"/>
                <a:cs typeface="poppins-bold"/>
              </a:rPr>
              <a:t>Cache Coherence Protocols</a:t>
            </a:r>
            <a:endParaRPr kumimoji="1" lang="zh-CN" altLang="en-US"/>
          </a:p>
        </p:txBody>
      </p:sp>
      <p:sp>
        <p:nvSpPr>
          <p:cNvPr id="5" name="标题 1"/>
          <p:cNvSpPr txBox="1"/>
          <p:nvPr/>
        </p:nvSpPr>
        <p:spPr>
          <a:xfrm rot="0" flipH="0" flipV="0">
            <a:off x="785603" y="2228124"/>
            <a:ext cx="4697297" cy="1200876"/>
          </a:xfrm>
          <a:prstGeom prst="rect">
            <a:avLst/>
          </a:prstGeom>
          <a:noFill/>
          <a:ln>
            <a:noFill/>
          </a:ln>
        </p:spPr>
        <p:txBody>
          <a:bodyPr vert="horz" wrap="square" lIns="0" tIns="0" rIns="0" bIns="0" rtlCol="0" anchor="t"/>
          <a:lstStyle/>
          <a:p>
            <a:pPr algn="just"/>
            <a:r>
              <a:rPr kumimoji="1" lang="en-US" altLang="zh-CN" sz="1200">
                <a:ln w="12700">
                  <a:noFill/>
                </a:ln>
                <a:solidFill>
                  <a:srgbClr val="262626">
                    <a:alpha val="100000"/>
                  </a:srgbClr>
                </a:solidFill>
                <a:latin typeface="Poppins"/>
                <a:ea typeface="Poppins"/>
                <a:cs typeface="Poppins"/>
              </a:rPr>
              <a:t>Cache coherence protocols are essential for maintaining consistency in shared data among multiple processors, ensuring that changes are reflected across all caches, thereby reducing stale data access.</a:t>
            </a:r>
            <a:endParaRPr kumimoji="1" lang="zh-CN" altLang="en-US"/>
          </a:p>
        </p:txBody>
      </p:sp>
      <p:sp>
        <p:nvSpPr>
          <p:cNvPr id="6" name="标题 1"/>
          <p:cNvSpPr txBox="1"/>
          <p:nvPr/>
        </p:nvSpPr>
        <p:spPr>
          <a:xfrm rot="0" flipH="0" flipV="0">
            <a:off x="6490444" y="1635727"/>
            <a:ext cx="4676589" cy="307777"/>
          </a:xfrm>
          <a:prstGeom prst="rect">
            <a:avLst/>
          </a:prstGeom>
          <a:noFill/>
          <a:ln>
            <a:noFill/>
          </a:ln>
        </p:spPr>
        <p:txBody>
          <a:bodyPr vert="horz" wrap="square" lIns="0" tIns="0" rIns="0" bIns="0" rtlCol="0" anchor="b"/>
          <a:lstStyle/>
          <a:p>
            <a:pPr algn="l"/>
            <a:r>
              <a:rPr kumimoji="1" lang="en-US" altLang="zh-CN" sz="1600">
                <a:ln w="12700">
                  <a:noFill/>
                </a:ln>
                <a:solidFill>
                  <a:srgbClr val="15CACD">
                    <a:alpha val="100000"/>
                  </a:srgbClr>
                </a:solidFill>
                <a:latin typeface="poppins-bold"/>
                <a:ea typeface="poppins-bold"/>
                <a:cs typeface="poppins-bold"/>
              </a:rPr>
              <a:t>Shared Memory Architectures</a:t>
            </a:r>
            <a:endParaRPr kumimoji="1" lang="zh-CN" altLang="en-US"/>
          </a:p>
        </p:txBody>
      </p:sp>
      <p:sp>
        <p:nvSpPr>
          <p:cNvPr id="7" name="标题 1"/>
          <p:cNvSpPr txBox="1"/>
          <p:nvPr/>
        </p:nvSpPr>
        <p:spPr>
          <a:xfrm rot="0" flipH="0" flipV="0">
            <a:off x="6465044" y="2228124"/>
            <a:ext cx="4697297" cy="1200876"/>
          </a:xfrm>
          <a:prstGeom prst="rect">
            <a:avLst/>
          </a:prstGeom>
          <a:noFill/>
          <a:ln>
            <a:noFill/>
          </a:ln>
        </p:spPr>
        <p:txBody>
          <a:bodyPr vert="horz" wrap="square" lIns="0" tIns="0" rIns="0" bIns="0" rtlCol="0" anchor="t"/>
          <a:lstStyle/>
          <a:p>
            <a:pPr algn="dist"/>
            <a:r>
              <a:rPr kumimoji="1" lang="en-US" altLang="zh-CN" sz="1200">
                <a:ln w="12700">
                  <a:noFill/>
                </a:ln>
                <a:solidFill>
                  <a:srgbClr val="262626">
                    <a:alpha val="100000"/>
                  </a:srgbClr>
                </a:solidFill>
                <a:latin typeface="Poppins"/>
                <a:ea typeface="Poppins"/>
                <a:cs typeface="Poppins"/>
              </a:rPr>
              <a:t>Shared memory architectures facilitate communication between processes by providing a common memory space. This allows for faster data exchange and simpler programming models compared to message- passing 
.</a:t>
            </a:r>
            <a:endParaRPr kumimoji="1" lang="zh-CN" altLang="en-US"/>
          </a:p>
        </p:txBody>
      </p:sp>
      <p:sp>
        <p:nvSpPr>
          <p:cNvPr id="8"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Hardware-Based Solutions</a:t>
            </a:r>
            <a:endParaRPr kumimoji="1" lang="zh-CN" altLang="en-US"/>
          </a:p>
        </p:txBody>
      </p:sp>
      <p:sp>
        <p:nvSpPr>
          <p:cNvPr id="9"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0" flipV="0">
            <a:off x="10921008" y="228600"/>
            <a:ext cx="941784" cy="1774619"/>
          </a:xfrm>
          <a:prstGeom prst="rect">
            <a:avLst/>
          </a:prstGeom>
        </p:spPr>
      </p:pic>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1421725" y="1333251"/>
            <a:ext cx="6840000" cy="1980000"/>
          </a:xfrm>
          <a:prstGeom prst="rect">
            <a:avLst/>
          </a:prstGeom>
          <a:solidFill>
            <a:schemeClr val="bg1">
              <a:lumMod val="95000"/>
            </a:schemeClr>
          </a:solidFill>
          <a:ln w="12700" cap="rnd">
            <a:noFill/>
            <a:round/>
            <a:headEnd/>
            <a:tailEnd/>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3997948" y="3761595"/>
            <a:ext cx="6840000" cy="1980000"/>
          </a:xfrm>
          <a:prstGeom prst="rect">
            <a:avLst/>
          </a:prstGeom>
          <a:solidFill>
            <a:schemeClr val="bg1">
              <a:lumMod val="95000"/>
            </a:schemeClr>
          </a:solidFill>
          <a:ln w="12700" cap="rnd">
            <a:noFill/>
            <a:round/>
            <a:headEnd/>
            <a:tailE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1341351" y="1254345"/>
            <a:ext cx="432000" cy="432000"/>
          </a:xfrm>
          <a:prstGeom prst="halfFrame">
            <a:avLst/>
          </a:prstGeom>
          <a:solidFill>
            <a:schemeClr val="accent1"/>
          </a:solidFill>
          <a:ln w="12700" cap="sq">
            <a:noFill/>
            <a:miter/>
          </a:ln>
          <a:effectLst>
            <a:outerShdw dist="127000" blurRad="317500" dir="2700000" sx="100000" sy="100000" kx="0" ky="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3917574" y="3684052"/>
            <a:ext cx="432000" cy="432000"/>
          </a:xfrm>
          <a:prstGeom prst="halfFrame">
            <a:avLst/>
          </a:prstGeom>
          <a:solidFill>
            <a:schemeClr val="accent1"/>
          </a:solidFill>
          <a:ln w="12700" cap="sq">
            <a:noFill/>
            <a:miter/>
          </a:ln>
          <a:effectLst>
            <a:outerShdw dist="127000" blurRad="317500" dir="2700000" sx="100000" sy="100000" kx="0" ky="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1781725" y="2119201"/>
            <a:ext cx="6120000" cy="10800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Reducing lock granularity involves using finer- grained locks, which can increase concurrency and reduce contention among threads, ultimately improving performance in multi- threaded applications.</a:t>
            </a:r>
            <a:endParaRPr kumimoji="1" lang="zh-CN" altLang="en-US"/>
          </a:p>
        </p:txBody>
      </p:sp>
      <p:sp>
        <p:nvSpPr>
          <p:cNvPr id="8" name="标题 1"/>
          <p:cNvSpPr txBox="1"/>
          <p:nvPr/>
        </p:nvSpPr>
        <p:spPr>
          <a:xfrm rot="0" flipH="0" flipV="0">
            <a:off x="1781725" y="1486081"/>
            <a:ext cx="6120000" cy="641176"/>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poppins-bold"/>
                <a:ea typeface="poppins-bold"/>
                <a:cs typeface="poppins-bold"/>
              </a:rPr>
              <a:t>Reducing Lock Granularity</a:t>
            </a:r>
            <a:endParaRPr kumimoji="1" lang="zh-CN" altLang="en-US"/>
          </a:p>
        </p:txBody>
      </p:sp>
      <p:sp>
        <p:nvSpPr>
          <p:cNvPr id="9" name="标题 1"/>
          <p:cNvSpPr txBox="1"/>
          <p:nvPr/>
        </p:nvSpPr>
        <p:spPr>
          <a:xfrm rot="0" flipH="0" flipV="0">
            <a:off x="4357948" y="4557919"/>
            <a:ext cx="6120000" cy="10800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Lock- free data structures are designed to allow multiple threads to operate on shared data without locks, increasing efficiency and reducing delays due to thread contention, thus allowing smoother execution.</a:t>
            </a:r>
            <a:endParaRPr kumimoji="1" lang="zh-CN" altLang="en-US"/>
          </a:p>
        </p:txBody>
      </p:sp>
      <p:sp>
        <p:nvSpPr>
          <p:cNvPr id="10" name="标题 1"/>
          <p:cNvSpPr txBox="1"/>
          <p:nvPr/>
        </p:nvSpPr>
        <p:spPr>
          <a:xfrm rot="0" flipH="0" flipV="0">
            <a:off x="4357948" y="3924799"/>
            <a:ext cx="6120000" cy="641176"/>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poppins-bold"/>
                <a:ea typeface="poppins-bold"/>
                <a:cs typeface="poppins-bold"/>
              </a:rPr>
              <a:t>Utilizing Lock-Free Data Structures</a:t>
            </a:r>
            <a:endParaRPr kumimoji="1" lang="zh-CN" altLang="en-US"/>
          </a:p>
        </p:txBody>
      </p:sp>
      <p:sp>
        <p:nvSpPr>
          <p:cNvPr id="11"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Software Optimization Strategies</a:t>
            </a:r>
            <a:endParaRPr kumimoji="1" lang="zh-CN" altLang="en-US"/>
          </a:p>
        </p:txBody>
      </p:sp>
      <p:sp>
        <p:nvSpPr>
          <p:cNvPr id="12"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4" name=""/>
          <p:cNvPicPr>
            <a:picLocks noChangeAspect="1"/>
          </p:cNvPicPr>
          <p:nvPr/>
        </p:nvPicPr>
        <p:blipFill>
          <a:blip r:embed="rId2">
            <a:alphaModFix amt="100000"/>
          </a:blip>
          <a:srcRect l="0" t="0" r="0" b="0"/>
          <a:stretch>
            <a:fillRect/>
          </a:stretch>
        </p:blipFill>
        <p:spPr>
          <a:xfrm rot="0" flipH="0" flipV="0">
            <a:off x="11086108" y="139700"/>
            <a:ext cx="941784" cy="1774619"/>
          </a:xfrm>
          <a:prstGeom prst="rect">
            <a:avLst/>
          </a:prstGeom>
        </p:spPr>
      </p:pic>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1251644" y="1598316"/>
            <a:ext cx="2880000" cy="4152714"/>
          </a:xfrm>
          <a:prstGeom prst="roundRect">
            <a:avLst>
              <a:gd name="adj" fmla="val 3543"/>
            </a:avLst>
          </a:prstGeom>
          <a:solidFill>
            <a:schemeClr val="bg1"/>
          </a:solidFill>
          <a:ln w="12700" cap="sq">
            <a:noFill/>
            <a:miter/>
          </a:ln>
          <a:effectLst>
            <a:outerShdw dist="0" blurRad="71323" dir="0" sx="102000" sy="102000" kx="0" ky="0" algn="ctr" rotWithShape="0">
              <a:schemeClr val="accent1">
                <a:alpha val="8000"/>
              </a:schemeClr>
            </a:outerShdw>
          </a:effectLst>
        </p:spPr>
        <p:txBody>
          <a:bodyPr vert="horz" wrap="square" lIns="85588" tIns="42794" rIns="85588" bIns="42794" rtlCol="0" anchor="ctr"/>
          <a:lstStyle/>
          <a:p>
            <a:pPr algn="ctr"/>
            <a:endParaRPr kumimoji="1" lang="zh-CN" altLang="en-US"/>
          </a:p>
        </p:txBody>
      </p:sp>
      <p:sp>
        <p:nvSpPr>
          <p:cNvPr id="4" name="标题 1"/>
          <p:cNvSpPr txBox="1"/>
          <p:nvPr/>
        </p:nvSpPr>
        <p:spPr>
          <a:xfrm rot="0" flipH="0" flipV="0">
            <a:off x="8047656" y="1598316"/>
            <a:ext cx="2880000" cy="4152714"/>
          </a:xfrm>
          <a:prstGeom prst="roundRect">
            <a:avLst>
              <a:gd name="adj" fmla="val 3543"/>
            </a:avLst>
          </a:prstGeom>
          <a:solidFill>
            <a:schemeClr val="bg1"/>
          </a:solidFill>
          <a:ln w="12700" cap="sq">
            <a:noFill/>
            <a:miter/>
          </a:ln>
          <a:effectLst>
            <a:outerShdw dist="0" blurRad="71323" dir="0" sx="102000" sy="102000" kx="0" ky="0" algn="ctr" rotWithShape="0">
              <a:schemeClr val="accent1">
                <a:alpha val="8000"/>
              </a:schemeClr>
            </a:outerShdw>
          </a:effectLst>
        </p:spPr>
        <p:txBody>
          <a:bodyPr vert="horz" wrap="square" lIns="85588" tIns="42794" rIns="85588" bIns="42794" rtlCol="0" anchor="ctr"/>
          <a:lstStyle/>
          <a:p>
            <a:pPr algn="ctr"/>
            <a:endParaRPr kumimoji="1" lang="zh-CN" altLang="en-US"/>
          </a:p>
        </p:txBody>
      </p:sp>
      <p:sp>
        <p:nvSpPr>
          <p:cNvPr id="5" name="标题 1"/>
          <p:cNvSpPr txBox="1"/>
          <p:nvPr/>
        </p:nvSpPr>
        <p:spPr>
          <a:xfrm rot="5400000" flipH="0" flipV="0">
            <a:off x="8868507" y="1129168"/>
            <a:ext cx="878298" cy="2520000"/>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16200000" flipH="0" flipV="0">
            <a:off x="2432495" y="1129169"/>
            <a:ext cx="878298" cy="2520000"/>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1431644" y="3064303"/>
            <a:ext cx="2520000" cy="2214449"/>
          </a:xfrm>
          <a:prstGeom prst="rect">
            <a:avLst/>
          </a:prstGeom>
          <a:noFill/>
          <a:ln>
            <a:noFill/>
          </a:ln>
        </p:spPr>
        <p:txBody>
          <a:bodyPr vert="horz" wrap="square" lIns="0" tIns="0" rIns="0" bIns="0" rtlCol="0" anchor="t"/>
          <a:lstStyle/>
          <a:p>
            <a:pPr algn="l"/>
            <a:r>
              <a:rPr kumimoji="1" lang="en-US" altLang="zh-CN" sz="1400" u="sng">
                <a:ln w="12700">
                  <a:noFill/>
                </a:ln>
                <a:solidFill>
                  <a:srgbClr val="06B0F0">
                    <a:alpha val="100000"/>
                  </a:srgbClr>
                </a:solidFill>
                <a:latin typeface="Alibaba PuHuiTi L"/>
                <a:ea typeface="Alibaba PuHuiTi L"/>
                <a:cs typeface="Alibaba PuHuiTi L"/>
              </a:rPr>
              <a:t>https://www.eecg.toronto.edu/~stumm/MichaelStummPublications.html</a:t>
            </a:r>
            <a:endParaRPr kumimoji="1" lang="zh-CN" altLang="en-US"/>
          </a:p>
        </p:txBody>
      </p:sp>
      <p:sp>
        <p:nvSpPr>
          <p:cNvPr id="8" name="标题 1"/>
          <p:cNvSpPr txBox="1"/>
          <p:nvPr/>
        </p:nvSpPr>
        <p:spPr>
          <a:xfrm rot="0" flipH="0" flipV="0">
            <a:off x="1742351" y="2069566"/>
            <a:ext cx="2258584" cy="639205"/>
          </a:xfrm>
          <a:prstGeom prst="rect">
            <a:avLst/>
          </a:prstGeom>
          <a:noFill/>
          <a:ln>
            <a:noFill/>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4681253" y="1598316"/>
            <a:ext cx="2880000" cy="4152714"/>
          </a:xfrm>
          <a:prstGeom prst="roundRect">
            <a:avLst>
              <a:gd name="adj" fmla="val 3543"/>
            </a:avLst>
          </a:prstGeom>
          <a:solidFill>
            <a:schemeClr val="bg1"/>
          </a:solidFill>
          <a:ln w="12700" cap="sq">
            <a:noFill/>
            <a:miter/>
          </a:ln>
          <a:effectLst>
            <a:outerShdw dist="0" blurRad="71323" dir="0" sx="102000" sy="102000" kx="0" ky="0" algn="ctr" rotWithShape="0">
              <a:schemeClr val="accent1">
                <a:alpha val="8000"/>
              </a:schemeClr>
            </a:outerShdw>
          </a:effectLst>
        </p:spPr>
        <p:txBody>
          <a:bodyPr vert="horz" wrap="square" lIns="85588" tIns="42794" rIns="85588" bIns="42794" rtlCol="0" anchor="ctr"/>
          <a:lstStyle/>
          <a:p>
            <a:pPr algn="ctr"/>
            <a:endParaRPr kumimoji="1" lang="zh-CN" altLang="en-US"/>
          </a:p>
        </p:txBody>
      </p:sp>
      <p:sp>
        <p:nvSpPr>
          <p:cNvPr id="10" name="标题 1"/>
          <p:cNvSpPr txBox="1"/>
          <p:nvPr/>
        </p:nvSpPr>
        <p:spPr>
          <a:xfrm rot="0" flipH="0" flipV="0">
            <a:off x="4681254" y="1950020"/>
            <a:ext cx="2874757" cy="878298"/>
          </a:xfrm>
          <a:custGeom>
            <a:avLst/>
            <a:gdLst>
              <a:gd name="connsiteX0" fmla="*/ 0 w 2480607"/>
              <a:gd name="connsiteY0" fmla="*/ 0 h 878298"/>
              <a:gd name="connsiteX1" fmla="*/ 2480607 w 2480607"/>
              <a:gd name="connsiteY1" fmla="*/ 0 h 878298"/>
              <a:gd name="connsiteX2" fmla="*/ 2480607 w 2480607"/>
              <a:gd name="connsiteY2" fmla="*/ 878298 h 878298"/>
              <a:gd name="connsiteX3" fmla="*/ 0 w 2480607"/>
              <a:gd name="connsiteY3" fmla="*/ 878298 h 878298"/>
            </a:gdLst>
            <a:rect l="l" t="t" r="r" b="b"/>
            <a:pathLst>
              <a:path w="2480607" h="878298">
                <a:moveTo>
                  <a:pt x="0" y="0"/>
                </a:moveTo>
                <a:lnTo>
                  <a:pt x="2480607" y="0"/>
                </a:lnTo>
                <a:lnTo>
                  <a:pt x="2480607" y="878298"/>
                </a:lnTo>
                <a:lnTo>
                  <a:pt x="0" y="878298"/>
                </a:lnTo>
                <a:close/>
              </a:path>
            </a:pathLst>
          </a:custGeom>
          <a:solidFill>
            <a:schemeClr val="accent1"/>
          </a:solidFill>
          <a:ln w="12700" cap="sq">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rot="0" flipH="0" flipV="0">
            <a:off x="4861253" y="3064302"/>
            <a:ext cx="2520000" cy="2204077"/>
          </a:xfrm>
          <a:prstGeom prst="rect">
            <a:avLst/>
          </a:prstGeom>
          <a:noFill/>
          <a:ln>
            <a:noFill/>
          </a:ln>
        </p:spPr>
        <p:txBody>
          <a:bodyPr vert="horz" wrap="square" lIns="0" tIns="0" rIns="0" bIns="0" rtlCol="0" anchor="t"/>
          <a:lstStyle/>
          <a:p>
            <a:pPr algn="l"/>
            <a:r>
              <a:rPr kumimoji="1" lang="en-US" altLang="zh-CN" sz="1400" u="sng">
                <a:ln w="12700">
                  <a:noFill/>
                </a:ln>
                <a:solidFill>
                  <a:srgbClr val="06B0F0">
                    <a:alpha val="100000"/>
                  </a:srgbClr>
                </a:solidFill>
                <a:latin typeface="Alibaba PuHuiTi L"/>
                <a:ea typeface="Alibaba PuHuiTi L"/>
                <a:cs typeface="Alibaba PuHuiTi L"/>
              </a:rPr>
              <a:t>https://ijcrt.org/papers/IJCRT2106251</a:t>
            </a:r>
            <a:endParaRPr kumimoji="1" lang="zh-CN" altLang="en-US"/>
          </a:p>
        </p:txBody>
      </p:sp>
      <p:sp>
        <p:nvSpPr>
          <p:cNvPr id="12" name="标题 1"/>
          <p:cNvSpPr txBox="1"/>
          <p:nvPr/>
        </p:nvSpPr>
        <p:spPr>
          <a:xfrm rot="0" flipH="0" flipV="0">
            <a:off x="4840088" y="2069567"/>
            <a:ext cx="2557088" cy="639205"/>
          </a:xfrm>
          <a:prstGeom prst="rect">
            <a:avLst/>
          </a:prstGeom>
          <a:noFill/>
          <a:ln>
            <a:noFill/>
          </a:ln>
        </p:spPr>
        <p:txBody>
          <a:bodyPr vert="horz" wrap="square" lIns="91440" tIns="45720" rIns="91440" bIns="45720" rtlCol="0" anchor="ctr"/>
          <a:lstStyle/>
          <a:p>
            <a:pPr algn="ctr"/>
            <a:endParaRPr kumimoji="1" lang="zh-CN" altLang="en-US"/>
          </a:p>
        </p:txBody>
      </p:sp>
      <p:sp>
        <p:nvSpPr>
          <p:cNvPr id="13" name="标题 1"/>
          <p:cNvSpPr txBox="1"/>
          <p:nvPr/>
        </p:nvSpPr>
        <p:spPr>
          <a:xfrm rot="0" flipH="0" flipV="0">
            <a:off x="8227657" y="3062198"/>
            <a:ext cx="2520000" cy="2206181"/>
          </a:xfrm>
          <a:prstGeom prst="rect">
            <a:avLst/>
          </a:prstGeom>
          <a:noFill/>
          <a:ln>
            <a:noFill/>
          </a:ln>
        </p:spPr>
        <p:txBody>
          <a:bodyPr vert="horz" wrap="square" lIns="0" tIns="0" rIns="0" bIns="0" rtlCol="0" anchor="t"/>
          <a:lstStyle/>
          <a:p>
            <a:pPr algn="l"/>
            <a:r>
              <a:rPr kumimoji="1" lang="en-US" altLang="zh-CN" sz="1400" u="sng">
                <a:ln w="12700">
                  <a:noFill/>
                </a:ln>
                <a:solidFill>
                  <a:srgbClr val="06B0F0">
                    <a:alpha val="100000"/>
                  </a:srgbClr>
                </a:solidFill>
                <a:latin typeface="Alibaba PuHuiTi L"/>
                <a:ea typeface="Alibaba PuHuiTi L"/>
                <a:cs typeface="Alibaba PuHuiTi L"/>
              </a:rPr>
              <a:t>https://read.seas.harvard.edu/cs261/2021/</a:t>
            </a:r>
            <a:endParaRPr kumimoji="1" lang="zh-CN" altLang="en-US"/>
          </a:p>
        </p:txBody>
      </p:sp>
      <p:sp>
        <p:nvSpPr>
          <p:cNvPr id="14" name="标题 1"/>
          <p:cNvSpPr txBox="1"/>
          <p:nvPr/>
        </p:nvSpPr>
        <p:spPr>
          <a:xfrm rot="0" flipH="0" flipV="0">
            <a:off x="8197566" y="2069566"/>
            <a:ext cx="2220181" cy="639205"/>
          </a:xfrm>
          <a:prstGeom prst="rect">
            <a:avLst/>
          </a:prstGeom>
          <a:noFill/>
          <a:ln>
            <a:noFill/>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References</a:t>
            </a:r>
            <a:endParaRPr kumimoji="1" lang="zh-CN" altLang="en-US"/>
          </a:p>
        </p:txBody>
      </p:sp>
      <p:sp>
        <p:nvSpPr>
          <p:cNvPr id="16"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8" name=""/>
          <p:cNvPicPr>
            <a:picLocks noChangeAspect="1"/>
          </p:cNvPicPr>
          <p:nvPr/>
        </p:nvPicPr>
        <p:blipFill>
          <a:blip r:embed="rId2">
            <a:alphaModFix amt="100000"/>
          </a:blip>
          <a:srcRect l="0" t="0" r="0" b="0"/>
          <a:stretch>
            <a:fillRect/>
          </a:stretch>
        </p:blipFill>
        <p:spPr>
          <a:xfrm rot="0" flipH="0" flipV="0">
            <a:off x="10895608" y="355600"/>
            <a:ext cx="941784" cy="1774619"/>
          </a:xfrm>
          <a:prstGeom prst="rect">
            <a:avLst/>
          </a:prstGeom>
        </p:spPr>
      </p:pic>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15068" y="0"/>
            <a:ext cx="12192000" cy="6858000"/>
          </a:xfrm>
          <a:prstGeom prst="rect">
            <a:avLst/>
          </a:prstGeom>
          <a:gradFill>
            <a:gsLst>
              <a:gs pos="0">
                <a:schemeClr val="tx1">
                  <a:lumMod val="95000"/>
                  <a:lumOff val="5000"/>
                </a:schemeClr>
              </a:gs>
              <a:gs pos="100000">
                <a:schemeClr val="accent1">
                  <a:lumMod val="20000"/>
                </a:schemeClr>
              </a:gs>
            </a:gsLst>
            <a:path path="circle">
              <a:fillToRect t="100000" l="100000"/>
            </a:path>
            <a:tileRect b="-100000" r="-10000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flipH="0" flipV="0">
            <a:off x="6634127" y="309527"/>
            <a:ext cx="6858002" cy="6238948"/>
          </a:xfrm>
          <a:prstGeom prst="flowChartDocument">
            <a:avLst/>
          </a:prstGeom>
          <a:gradFill>
            <a:gsLst>
              <a:gs pos="74000">
                <a:schemeClr val="accent1">
                  <a:alpha val="0"/>
                </a:schemeClr>
              </a:gs>
              <a:gs pos="100000">
                <a:schemeClr val="accent1">
                  <a:lumMod val="60000"/>
                  <a:lumOff val="40000"/>
                  <a:alpha val="50000"/>
                </a:schemeClr>
              </a:gs>
            </a:gsLst>
            <a:lin ang="5400000" scaled="0"/>
          </a:gradFill>
          <a:ln w="6350" cap="sq">
            <a:gradFill>
              <a:gsLst>
                <a:gs pos="0">
                  <a:schemeClr val="accent1">
                    <a:alpha val="0"/>
                  </a:schemeClr>
                </a:gs>
                <a:gs pos="100000">
                  <a:schemeClr val="accent1">
                    <a:lumMod val="60000"/>
                    <a:lumOff val="40000"/>
                    <a:alpha val="100000"/>
                  </a:schemeClr>
                </a:gs>
              </a:gsLst>
              <a:lin ang="5400000" scaled="0"/>
            </a:gra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flipH="0" flipV="0">
            <a:off x="6375399" y="1041401"/>
            <a:ext cx="6858002" cy="4775200"/>
          </a:xfrm>
          <a:prstGeom prst="flowChartDocument">
            <a:avLst/>
          </a:prstGeom>
          <a:gradFill>
            <a:gsLst>
              <a:gs pos="0">
                <a:schemeClr val="accent2">
                  <a:lumMod val="75000"/>
                </a:schemeClr>
              </a:gs>
              <a:gs pos="100000">
                <a:schemeClr val="accent1">
                  <a:lumMod val="60000"/>
                  <a:lumOff val="40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598296" y="3264185"/>
            <a:ext cx="5579315" cy="1327329"/>
          </a:xfrm>
          <a:prstGeom prst="rect">
            <a:avLst/>
          </a:prstGeom>
          <a:noFill/>
          <a:ln>
            <a:noFill/>
          </a:ln>
        </p:spPr>
        <p:txBody>
          <a:bodyPr vert="horz" wrap="square" lIns="91440" tIns="45720" rIns="91440" bIns="45720" rtlCol="0" anchor="t"/>
          <a:lstStyle/>
          <a:p>
            <a:pPr algn="ctr"/>
            <a:r>
              <a:rPr kumimoji="1" lang="en-US" altLang="zh-CN" sz="3000">
                <a:ln w="12700">
                  <a:noFill/>
                </a:ln>
                <a:solidFill>
                  <a:srgbClr val="FFFFFF">
                    <a:alpha val="100000"/>
                  </a:srgbClr>
                </a:solidFill>
                <a:latin typeface="poppins-bold"/>
                <a:ea typeface="poppins-bold"/>
                <a:cs typeface="poppins-bold"/>
              </a:rPr>
              <a:t>Thank You</a:t>
            </a:r>
            <a:endParaRPr kumimoji="1" lang="zh-CN" altLang="en-US"/>
          </a:p>
        </p:txBody>
      </p:sp>
      <p:sp>
        <p:nvSpPr>
          <p:cNvPr id="6" name="标题 1"/>
          <p:cNvSpPr txBox="1"/>
          <p:nvPr/>
        </p:nvSpPr>
        <p:spPr>
          <a:xfrm rot="16200000" flipH="0" flipV="0">
            <a:off x="9312308" y="699035"/>
            <a:ext cx="722030" cy="722030"/>
          </a:xfrm>
          <a:prstGeom prst="teardrop">
            <a:avLst/>
          </a:prstGeom>
          <a:gradFill>
            <a:gsLst>
              <a:gs pos="0">
                <a:schemeClr val="accent1">
                  <a:lumMod val="60000"/>
                  <a:lumOff val="40000"/>
                </a:schemeClr>
              </a:gs>
              <a:gs pos="100000">
                <a:schemeClr val="accent1">
                  <a:lumMod val="75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cxnSp>
        <p:nvCxnSpPr>
          <p:cNvPr id="7" name="标题 1"/>
          <p:cNvCxnSpPr/>
          <p:nvPr/>
        </p:nvCxnSpPr>
        <p:spPr>
          <a:xfrm rot="0" flipH="0" flipV="0">
            <a:off x="6510680" y="3920363"/>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8" name="标题 1"/>
          <p:cNvSpPr txBox="1"/>
          <p:nvPr/>
        </p:nvSpPr>
        <p:spPr>
          <a:xfrm rot="5400000" flipH="1" flipV="0">
            <a:off x="5944023" y="1681487"/>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9" name="标题 1"/>
          <p:cNvCxnSpPr/>
          <p:nvPr/>
        </p:nvCxnSpPr>
        <p:spPr>
          <a:xfrm rot="0" flipH="0" flipV="0">
            <a:off x="6375620" y="2356232"/>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10" name="标题 1"/>
          <p:cNvSpPr txBox="1"/>
          <p:nvPr/>
        </p:nvSpPr>
        <p:spPr>
          <a:xfrm rot="5400000" flipH="1" flipV="0">
            <a:off x="5278068" y="4745902"/>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11" name=""/>
          <p:cNvGrpSpPr/>
          <p:nvPr/>
        </p:nvGrpSpPr>
        <p:grpSpPr>
          <a:xfrm>
            <a:off x="6857319" y="5469307"/>
            <a:ext cx="150713" cy="482607"/>
            <a:chOff x="6857319" y="5469307"/>
            <a:chExt cx="150713" cy="482607"/>
          </a:xfrm>
        </p:grpSpPr>
        <p:sp>
          <p:nvSpPr>
            <p:cNvPr id="12" name="标题 1"/>
            <p:cNvSpPr txBox="1"/>
            <p:nvPr/>
          </p:nvSpPr>
          <p:spPr>
            <a:xfrm rot="0" flipH="0" flipV="0">
              <a:off x="6857319" y="5469307"/>
              <a:ext cx="150713" cy="150712"/>
            </a:xfrm>
            <a:prstGeom prst="ellipse">
              <a:avLst/>
            </a:prstGeom>
            <a:noFill/>
            <a:ln w="9525" cap="sq">
              <a:solidFill>
                <a:schemeClr val="accent1">
                  <a:alpha val="100000"/>
                </a:schemeClr>
              </a:solidFill>
              <a:miter/>
            </a:ln>
          </p:spPr>
          <p:txBody>
            <a:bodyPr vert="horz" wrap="square" lIns="91440" tIns="45720" rIns="91440" bIns="45720" rtlCol="0" anchor="ctr"/>
            <a:lstStyle/>
            <a:p>
              <a:pPr algn="ctr"/>
              <a:endParaRPr kumimoji="1" lang="zh-CN" altLang="en-US"/>
            </a:p>
          </p:txBody>
        </p:sp>
        <p:cxnSp>
          <p:nvCxnSpPr>
            <p:cNvPr id="13" name="标题 1"/>
            <p:cNvCxnSpPr/>
            <p:nvPr/>
          </p:nvCxnSpPr>
          <p:spPr>
            <a:xfrm rot="0" flipH="0" flipV="0">
              <a:off x="6932675" y="5620861"/>
              <a:ext cx="0" cy="331053"/>
            </a:xfrm>
            <a:prstGeom prst="line">
              <a:avLst/>
            </a:prstGeom>
            <a:noFill/>
            <a:ln w="9525" cap="sq">
              <a:gradFill>
                <a:gsLst>
                  <a:gs pos="0">
                    <a:schemeClr val="accent1"/>
                  </a:gs>
                  <a:gs pos="100000">
                    <a:schemeClr val="accent1">
                      <a:alpha val="0"/>
                    </a:schemeClr>
                  </a:gs>
                </a:gsLst>
                <a:lin ang="5400000" scaled="0"/>
              </a:gradFill>
              <a:prstDash val="solid"/>
              <a:miter/>
            </a:ln>
          </p:spPr>
        </p:cxnSp>
      </p:grpSp>
      <p:pic>
        <p:nvPicPr>
          <p:cNvPr id="14" name=""/>
          <p:cNvPicPr>
            <a:picLocks noChangeAspect="1"/>
          </p:cNvPicPr>
          <p:nvPr/>
        </p:nvPicPr>
        <p:blipFill>
          <a:blip r:embed="rId2">
            <a:alphaModFix amt="100000"/>
          </a:blip>
          <a:srcRect l="2028" t="1240" r="2804" b="3566"/>
          <a:stretch>
            <a:fillRect/>
          </a:stretch>
        </p:blipFill>
        <p:spPr>
          <a:xfrm rot="0" flipH="0" flipV="0">
            <a:off x="6548940" y="915699"/>
            <a:ext cx="5301496" cy="5725639"/>
          </a:xfrm>
          <a:custGeom>
            <a:avLst/>
            <a:gdLst>
              <a:gd name="connsiteX0" fmla="*/ 0 w 6044782"/>
              <a:gd name="connsiteY0" fmla="*/ 0 h 6528391"/>
              <a:gd name="connsiteX1" fmla="*/ 6044782 w 6044782"/>
              <a:gd name="connsiteY1" fmla="*/ 0 h 6528391"/>
              <a:gd name="connsiteX2" fmla="*/ 6044782 w 6044782"/>
              <a:gd name="connsiteY2" fmla="*/ 6528391 h 6528391"/>
              <a:gd name="connsiteX3" fmla="*/ 0 w 6044782"/>
              <a:gd name="connsiteY3" fmla="*/ 6528391 h 6528391"/>
            </a:gdLst>
            <a:rect l="l" t="t" r="r" b="b"/>
            <a:pathLst>
              <a:path w="6044782" h="6528391">
                <a:moveTo>
                  <a:pt x="0" y="0"/>
                </a:moveTo>
                <a:lnTo>
                  <a:pt x="6044782" y="0"/>
                </a:lnTo>
                <a:lnTo>
                  <a:pt x="6044782" y="6528391"/>
                </a:lnTo>
                <a:lnTo>
                  <a:pt x="0" y="6528391"/>
                </a:lnTo>
                <a:close/>
              </a:path>
            </a:pathLst>
          </a:custGeom>
          <a:noFill/>
          <a:ln>
            <a:noFill/>
          </a:ln>
        </p:spPr>
      </p:pic>
      <p:pic>
        <p:nvPicPr>
          <p:cNvPr id="15" name=""/>
          <p:cNvPicPr>
            <a:picLocks noChangeAspect="1"/>
          </p:cNvPicPr>
          <p:nvPr/>
        </p:nvPicPr>
        <p:blipFill>
          <a:blip r:embed="rId3">
            <a:alphaModFix amt="100000"/>
          </a:blip>
          <a:srcRect l="0" t="0" r="0" b="0"/>
          <a:stretch>
            <a:fillRect/>
          </a:stretch>
        </p:blipFill>
        <p:spPr>
          <a:xfrm rot="0" flipH="0" flipV="0">
            <a:off x="11048008" y="165100"/>
            <a:ext cx="941784" cy="1774619"/>
          </a:xfrm>
          <a:prstGeom prst="rect">
            <a:avLst/>
          </a:prstGeom>
        </p:spPr>
      </p:pic>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1740400" y="2840365"/>
            <a:ext cx="1260000" cy="864000"/>
          </a:xfrm>
          <a:prstGeom prst="rect">
            <a:avLst/>
          </a:prstGeom>
          <a:solidFill>
            <a:schemeClr val="accent1"/>
          </a:solidFill>
          <a:ln cap="sq">
            <a:noFill/>
          </a:ln>
        </p:spPr>
        <p:txBody>
          <a:bodyPr vert="horz" wrap="square" lIns="0" tIns="0" rIns="0" bIns="0" rtlCol="0" anchor="ctr"/>
          <a:lstStyle/>
          <a:p>
            <a:pPr algn="ctr"/>
            <a:r>
              <a:rPr kumimoji="1" lang="en-US" altLang="zh-CN" sz="4800">
                <a:ln w="12700">
                  <a:noFill/>
                </a:ln>
                <a:solidFill>
                  <a:srgbClr val="FFFFFF">
                    <a:alpha val="100000"/>
                  </a:srgbClr>
                </a:solidFill>
                <a:latin typeface="poppins-bold"/>
                <a:ea typeface="poppins-bold"/>
                <a:cs typeface="poppins-bold"/>
              </a:rPr>
              <a:t>01</a:t>
            </a:r>
            <a:endParaRPr kumimoji="1" lang="zh-CN" altLang="en-US"/>
          </a:p>
        </p:txBody>
      </p:sp>
      <p:sp>
        <p:nvSpPr>
          <p:cNvPr id="4" name="标题 1"/>
          <p:cNvSpPr txBox="1"/>
          <p:nvPr/>
        </p:nvSpPr>
        <p:spPr>
          <a:xfrm rot="0" flipH="0" flipV="0">
            <a:off x="660400" y="3954057"/>
            <a:ext cx="3312000" cy="1584594"/>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Understanding IPC (Interprocess Communication)</a:t>
            </a:r>
            <a:endParaRPr kumimoji="1" lang="zh-CN" altLang="en-US"/>
          </a:p>
        </p:txBody>
      </p:sp>
      <p:sp>
        <p:nvSpPr>
          <p:cNvPr id="5" name="标题 1"/>
          <p:cNvSpPr txBox="1"/>
          <p:nvPr/>
        </p:nvSpPr>
        <p:spPr>
          <a:xfrm rot="0" flipH="0" flipV="0">
            <a:off x="5459650" y="2840365"/>
            <a:ext cx="1260000" cy="864000"/>
          </a:xfrm>
          <a:prstGeom prst="rect">
            <a:avLst/>
          </a:prstGeom>
          <a:solidFill>
            <a:schemeClr val="accent1"/>
          </a:solidFill>
          <a:ln cap="sq">
            <a:noFill/>
          </a:ln>
        </p:spPr>
        <p:txBody>
          <a:bodyPr vert="horz" wrap="square" lIns="0" tIns="0" rIns="0" bIns="0" rtlCol="0" anchor="ctr"/>
          <a:lstStyle/>
          <a:p>
            <a:pPr algn="ctr"/>
            <a:r>
              <a:rPr kumimoji="1" lang="en-US" altLang="zh-CN" sz="4800">
                <a:ln w="12700">
                  <a:noFill/>
                </a:ln>
                <a:solidFill>
                  <a:srgbClr val="FFFFFF">
                    <a:alpha val="100000"/>
                  </a:srgbClr>
                </a:solidFill>
                <a:latin typeface="poppins-bold"/>
                <a:ea typeface="poppins-bold"/>
                <a:cs typeface="poppins-bold"/>
              </a:rPr>
              <a:t>02</a:t>
            </a:r>
            <a:endParaRPr kumimoji="1" lang="zh-CN" altLang="en-US"/>
          </a:p>
        </p:txBody>
      </p:sp>
      <p:sp>
        <p:nvSpPr>
          <p:cNvPr id="6" name="标题 1"/>
          <p:cNvSpPr txBox="1"/>
          <p:nvPr/>
        </p:nvSpPr>
        <p:spPr>
          <a:xfrm rot="0" flipH="0" flipV="0">
            <a:off x="4433650" y="3954057"/>
            <a:ext cx="3312000" cy="1584594"/>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Challenges in IPC Performance</a:t>
            </a:r>
            <a:endParaRPr kumimoji="1" lang="zh-CN" altLang="en-US"/>
          </a:p>
        </p:txBody>
      </p:sp>
      <p:sp>
        <p:nvSpPr>
          <p:cNvPr id="7" name="标题 1"/>
          <p:cNvSpPr txBox="1"/>
          <p:nvPr/>
        </p:nvSpPr>
        <p:spPr>
          <a:xfrm rot="0" flipH="0" flipV="0">
            <a:off x="9232900" y="2840365"/>
            <a:ext cx="1260000" cy="864000"/>
          </a:xfrm>
          <a:prstGeom prst="rect">
            <a:avLst/>
          </a:prstGeom>
          <a:solidFill>
            <a:schemeClr val="accent1"/>
          </a:solidFill>
          <a:ln cap="sq">
            <a:noFill/>
          </a:ln>
        </p:spPr>
        <p:txBody>
          <a:bodyPr vert="horz" wrap="square" lIns="0" tIns="0" rIns="0" bIns="0" rtlCol="0" anchor="ctr"/>
          <a:lstStyle/>
          <a:p>
            <a:pPr algn="ctr"/>
            <a:r>
              <a:rPr kumimoji="1" lang="en-US" altLang="zh-CN" sz="4800">
                <a:ln w="12700">
                  <a:noFill/>
                </a:ln>
                <a:solidFill>
                  <a:srgbClr val="FFFFFF">
                    <a:alpha val="100000"/>
                  </a:srgbClr>
                </a:solidFill>
                <a:latin typeface="poppins-bold"/>
                <a:ea typeface="poppins-bold"/>
                <a:cs typeface="poppins-bold"/>
              </a:rPr>
              <a:t>03</a:t>
            </a:r>
            <a:endParaRPr kumimoji="1" lang="zh-CN" altLang="en-US"/>
          </a:p>
        </p:txBody>
      </p:sp>
      <p:sp>
        <p:nvSpPr>
          <p:cNvPr id="8" name="标题 1"/>
          <p:cNvSpPr txBox="1"/>
          <p:nvPr/>
        </p:nvSpPr>
        <p:spPr>
          <a:xfrm rot="0" flipH="0" flipV="0">
            <a:off x="8206900" y="3954057"/>
            <a:ext cx="3312000" cy="1584594"/>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Techniques to Optimize IPC</a:t>
            </a:r>
            <a:endParaRPr kumimoji="1" lang="zh-CN" altLang="en-US"/>
          </a:p>
        </p:txBody>
      </p:sp>
      <p:sp>
        <p:nvSpPr>
          <p:cNvPr id="9" name="标题 1"/>
          <p:cNvSpPr txBox="1"/>
          <p:nvPr/>
        </p:nvSpPr>
        <p:spPr>
          <a:xfrm rot="0" flipH="0" flipV="0">
            <a:off x="2381795" y="1028700"/>
            <a:ext cx="7428411" cy="1038755"/>
          </a:xfrm>
          <a:prstGeom prst="rect">
            <a:avLst/>
          </a:prstGeom>
          <a:noFill/>
          <a:ln>
            <a:noFill/>
          </a:ln>
        </p:spPr>
        <p:txBody>
          <a:bodyPr vert="horz" wrap="square" lIns="0" tIns="0" rIns="0" bIns="0" rtlCol="0" anchor="t"/>
          <a:lstStyle/>
          <a:p>
            <a:pPr algn="ctr"/>
            <a:r>
              <a:rPr kumimoji="1" lang="en-US" altLang="zh-CN" sz="6600">
                <a:ln w="12700">
                  <a:noFill/>
                </a:ln>
                <a:solidFill>
                  <a:srgbClr val="15CACD">
                    <a:alpha val="100000"/>
                  </a:srgbClr>
                </a:solidFill>
                <a:latin typeface="poppins-bold"/>
                <a:ea typeface="poppins-bold"/>
                <a:cs typeface="poppins-bold"/>
              </a:rPr>
              <a:t>- CONTENTS -</a:t>
            </a:r>
            <a:endParaRPr kumimoji="1" lang="zh-CN" altLang="en-US"/>
          </a:p>
        </p:txBody>
      </p:sp>
      <p:pic>
        <p:nvPicPr>
          <p:cNvPr id="10" name=""/>
          <p:cNvPicPr>
            <a:picLocks noChangeAspect="1"/>
          </p:cNvPicPr>
          <p:nvPr/>
        </p:nvPicPr>
        <p:blipFill>
          <a:blip r:embed="rId2">
            <a:alphaModFix amt="100000"/>
          </a:blip>
          <a:srcRect l="0" t="0" r="0" b="0"/>
          <a:stretch>
            <a:fillRect/>
          </a:stretch>
        </p:blipFill>
        <p:spPr>
          <a:xfrm rot="0" flipH="0" flipV="0">
            <a:off x="10971808" y="431800"/>
            <a:ext cx="941784" cy="1774619"/>
          </a:xfrm>
          <a:prstGeom prst="rect">
            <a:avLst/>
          </a:prstGeom>
        </p:spPr>
      </p:pic>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tx1">
                  <a:lumMod val="95000"/>
                  <a:lumOff val="5000"/>
                </a:schemeClr>
              </a:gs>
              <a:gs pos="100000">
                <a:schemeClr val="accent1">
                  <a:lumMod val="20000"/>
                </a:schemeClr>
              </a:gs>
            </a:gsLst>
            <a:path path="circle">
              <a:fillToRect t="100000" l="100000"/>
            </a:path>
            <a:tileRect b="-100000" r="-10000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flipH="0" flipV="0">
            <a:off x="0" y="5537199"/>
            <a:ext cx="12192000" cy="1320799"/>
          </a:xfrm>
          <a:prstGeom prst="flowChartDocument">
            <a:avLst/>
          </a:prstGeom>
          <a:gradFill>
            <a:gsLst>
              <a:gs pos="0">
                <a:schemeClr val="accent2">
                  <a:lumMod val="75000"/>
                </a:schemeClr>
              </a:gs>
              <a:gs pos="100000">
                <a:schemeClr val="accent1">
                  <a:lumMod val="60000"/>
                  <a:lumOff val="40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3920" y="338588"/>
            <a:ext cx="274641" cy="229001"/>
          </a:xfrm>
          <a:custGeom>
            <a:avLst/>
            <a:gdLst>
              <a:gd name="connsiteX0" fmla="*/ 0 w 274641"/>
              <a:gd name="connsiteY0" fmla="*/ 199628 h 229001"/>
              <a:gd name="connsiteX1" fmla="*/ 274641 w 274641"/>
              <a:gd name="connsiteY1" fmla="*/ 199628 h 229001"/>
              <a:gd name="connsiteX2" fmla="*/ 274641 w 274641"/>
              <a:gd name="connsiteY2" fmla="*/ 229001 h 229001"/>
              <a:gd name="connsiteX3" fmla="*/ 0 w 274641"/>
              <a:gd name="connsiteY3" fmla="*/ 229001 h 229001"/>
              <a:gd name="connsiteX4" fmla="*/ 0 w 274641"/>
              <a:gd name="connsiteY4" fmla="*/ 99814 h 229001"/>
              <a:gd name="connsiteX5" fmla="*/ 274641 w 274641"/>
              <a:gd name="connsiteY5" fmla="*/ 99814 h 229001"/>
              <a:gd name="connsiteX6" fmla="*/ 274641 w 274641"/>
              <a:gd name="connsiteY6" fmla="*/ 129187 h 229001"/>
              <a:gd name="connsiteX7" fmla="*/ 0 w 274641"/>
              <a:gd name="connsiteY7" fmla="*/ 129187 h 229001"/>
              <a:gd name="connsiteX8" fmla="*/ 0 w 274641"/>
              <a:gd name="connsiteY8" fmla="*/ 0 h 229001"/>
              <a:gd name="connsiteX9" fmla="*/ 274641 w 274641"/>
              <a:gd name="connsiteY9" fmla="*/ 0 h 229001"/>
              <a:gd name="connsiteX10" fmla="*/ 274641 w 274641"/>
              <a:gd name="connsiteY10" fmla="*/ 29373 h 229001"/>
              <a:gd name="connsiteX11" fmla="*/ 0 w 274641"/>
              <a:gd name="connsiteY11" fmla="*/ 29373 h 229001"/>
            </a:gdLst>
            <a:rect l="l" t="t" r="r" b="b"/>
            <a:pathLst>
              <a:path w="274641" h="229001">
                <a:moveTo>
                  <a:pt x="0" y="199628"/>
                </a:moveTo>
                <a:lnTo>
                  <a:pt x="274641" y="199628"/>
                </a:lnTo>
                <a:lnTo>
                  <a:pt x="274641" y="229001"/>
                </a:lnTo>
                <a:lnTo>
                  <a:pt x="0" y="229001"/>
                </a:lnTo>
                <a:close/>
                <a:moveTo>
                  <a:pt x="0" y="99814"/>
                </a:moveTo>
                <a:lnTo>
                  <a:pt x="274641" y="99814"/>
                </a:lnTo>
                <a:lnTo>
                  <a:pt x="274641" y="129187"/>
                </a:lnTo>
                <a:lnTo>
                  <a:pt x="0" y="129187"/>
                </a:lnTo>
                <a:close/>
                <a:moveTo>
                  <a:pt x="0" y="0"/>
                </a:moveTo>
                <a:lnTo>
                  <a:pt x="274641" y="0"/>
                </a:lnTo>
                <a:lnTo>
                  <a:pt x="274641" y="29373"/>
                </a:lnTo>
                <a:lnTo>
                  <a:pt x="0" y="29373"/>
                </a:ln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flipH="1" flipV="0">
            <a:off x="9210136" y="1485507"/>
            <a:ext cx="1541863" cy="206429"/>
          </a:xfrm>
          <a:prstGeom prst="roundRect">
            <a:avLst>
              <a:gd name="adj" fmla="val 50000"/>
            </a:avLst>
          </a:prstGeom>
          <a:gradFill>
            <a:gsLst>
              <a:gs pos="33000">
                <a:schemeClr val="accent1">
                  <a:alpha val="0"/>
                </a:schemeClr>
              </a:gs>
              <a:gs pos="100000">
                <a:schemeClr val="accent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6" name="标题 1"/>
          <p:cNvCxnSpPr/>
          <p:nvPr/>
        </p:nvCxnSpPr>
        <p:spPr>
          <a:xfrm rot="0" flipH="0" flipV="0">
            <a:off x="9272057" y="1370701"/>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7" name="标题 1"/>
          <p:cNvSpPr txBox="1"/>
          <p:nvPr/>
        </p:nvSpPr>
        <p:spPr>
          <a:xfrm rot="5400000" flipH="1" flipV="0">
            <a:off x="10118767" y="2700378"/>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8" name="标题 1"/>
          <p:cNvCxnSpPr/>
          <p:nvPr/>
        </p:nvCxnSpPr>
        <p:spPr>
          <a:xfrm rot="0" flipH="0" flipV="0">
            <a:off x="11223692" y="4268075"/>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9" name="标题 1"/>
          <p:cNvSpPr txBox="1"/>
          <p:nvPr/>
        </p:nvSpPr>
        <p:spPr>
          <a:xfrm rot="5400000" flipH="1" flipV="0">
            <a:off x="7958808" y="2279565"/>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10" name=""/>
          <p:cNvGrpSpPr/>
          <p:nvPr/>
        </p:nvGrpSpPr>
        <p:grpSpPr>
          <a:xfrm>
            <a:off x="11389486" y="3499381"/>
            <a:ext cx="150713" cy="482607"/>
            <a:chOff x="11389486" y="3499381"/>
            <a:chExt cx="150713" cy="482607"/>
          </a:xfrm>
        </p:grpSpPr>
        <p:sp>
          <p:nvSpPr>
            <p:cNvPr id="11" name="标题 1"/>
            <p:cNvSpPr txBox="1"/>
            <p:nvPr/>
          </p:nvSpPr>
          <p:spPr>
            <a:xfrm rot="0" flipH="0" flipV="0">
              <a:off x="11389486" y="3499381"/>
              <a:ext cx="150713" cy="150712"/>
            </a:xfrm>
            <a:prstGeom prst="ellipse">
              <a:avLst/>
            </a:prstGeom>
            <a:noFill/>
            <a:ln w="9525" cap="sq">
              <a:solidFill>
                <a:schemeClr val="accent1"/>
              </a:solidFill>
              <a:miter/>
            </a:ln>
          </p:spPr>
          <p:txBody>
            <a:bodyPr vert="horz" wrap="square" lIns="91440" tIns="45720" rIns="91440" bIns="45720" rtlCol="0" anchor="ctr"/>
            <a:lstStyle/>
            <a:p>
              <a:pPr algn="ctr"/>
              <a:endParaRPr kumimoji="1" lang="zh-CN" altLang="en-US"/>
            </a:p>
          </p:txBody>
        </p:sp>
        <p:cxnSp>
          <p:nvCxnSpPr>
            <p:cNvPr id="12" name="标题 1"/>
            <p:cNvCxnSpPr/>
            <p:nvPr/>
          </p:nvCxnSpPr>
          <p:spPr>
            <a:xfrm rot="0" flipH="0" flipV="0">
              <a:off x="11464842" y="3650935"/>
              <a:ext cx="0" cy="331053"/>
            </a:xfrm>
            <a:prstGeom prst="line">
              <a:avLst/>
            </a:prstGeom>
            <a:noFill/>
            <a:ln w="9525" cap="sq">
              <a:gradFill>
                <a:gsLst>
                  <a:gs pos="0">
                    <a:schemeClr val="accent1"/>
                  </a:gs>
                  <a:gs pos="100000">
                    <a:schemeClr val="accent1">
                      <a:alpha val="0"/>
                    </a:schemeClr>
                  </a:gs>
                </a:gsLst>
                <a:lin ang="5400000" scaled="0"/>
              </a:gradFill>
              <a:prstDash val="solid"/>
              <a:miter/>
            </a:ln>
          </p:spPr>
        </p:cxnSp>
      </p:grpSp>
      <p:pic>
        <p:nvPicPr>
          <p:cNvPr id="13" name=""/>
          <p:cNvPicPr>
            <a:picLocks noChangeAspect="1"/>
          </p:cNvPicPr>
          <p:nvPr/>
        </p:nvPicPr>
        <p:blipFill>
          <a:blip r:embed="rId2">
            <a:alphaModFix amt="100000"/>
          </a:blip>
          <a:srcRect l="15206" t="2150" r="30637" b="685"/>
          <a:stretch>
            <a:fillRect/>
          </a:stretch>
        </p:blipFill>
        <p:spPr>
          <a:xfrm rot="0" flipH="0" flipV="0">
            <a:off x="7997673" y="2295132"/>
            <a:ext cx="4194328" cy="4217372"/>
          </a:xfrm>
          <a:custGeom>
            <a:avLst/>
            <a:gdLst>
              <a:gd name="connsiteX0" fmla="*/ 0 w 5054581"/>
              <a:gd name="connsiteY0" fmla="*/ 0 h 4165515"/>
              <a:gd name="connsiteX1" fmla="*/ 5054581 w 5054581"/>
              <a:gd name="connsiteY1" fmla="*/ 0 h 4165515"/>
              <a:gd name="connsiteX2" fmla="*/ 5054581 w 5054581"/>
              <a:gd name="connsiteY2" fmla="*/ 4165515 h 4165515"/>
              <a:gd name="connsiteX3" fmla="*/ 0 w 5054581"/>
              <a:gd name="connsiteY3" fmla="*/ 4165515 h 4165515"/>
            </a:gdLst>
            <a:rect l="l" t="t" r="r" b="b"/>
            <a:pathLst>
              <a:path w="5054581" h="4165515">
                <a:moveTo>
                  <a:pt x="0" y="0"/>
                </a:moveTo>
                <a:lnTo>
                  <a:pt x="5054581" y="0"/>
                </a:lnTo>
                <a:lnTo>
                  <a:pt x="5054581" y="4165515"/>
                </a:lnTo>
                <a:lnTo>
                  <a:pt x="0" y="4165515"/>
                </a:lnTo>
                <a:close/>
              </a:path>
            </a:pathLst>
          </a:custGeom>
          <a:noFill/>
          <a:ln>
            <a:noFill/>
          </a:ln>
        </p:spPr>
      </p:pic>
      <p:sp>
        <p:nvSpPr>
          <p:cNvPr id="14" name="标题 1"/>
          <p:cNvSpPr txBox="1"/>
          <p:nvPr/>
        </p:nvSpPr>
        <p:spPr>
          <a:xfrm rot="0" flipH="0" flipV="0">
            <a:off x="718050" y="2797628"/>
            <a:ext cx="6911322" cy="1608792"/>
          </a:xfrm>
          <a:prstGeom prst="rect">
            <a:avLst/>
          </a:prstGeom>
          <a:noFill/>
          <a:ln>
            <a:noFill/>
          </a:ln>
        </p:spPr>
        <p:txBody>
          <a:bodyPr vert="horz" wrap="square" lIns="91440" tIns="45720" rIns="91440" bIns="45720" rtlCol="0" anchor="t"/>
          <a:lstStyle/>
          <a:p>
            <a:pPr algn="l"/>
            <a:r>
              <a:rPr kumimoji="1" lang="en-US" altLang="zh-CN" sz="2400">
                <a:ln w="12700">
                  <a:noFill/>
                </a:ln>
                <a:solidFill>
                  <a:srgbClr val="FFFFFF">
                    <a:alpha val="100000"/>
                  </a:srgbClr>
                </a:solidFill>
                <a:latin typeface="poppins-bold"/>
                <a:ea typeface="poppins-bold"/>
                <a:cs typeface="poppins-bold"/>
              </a:rPr>
              <a:t>Understanding IPC (Interprocess Communication)</a:t>
            </a:r>
            <a:endParaRPr kumimoji="1" lang="zh-CN" altLang="en-US"/>
          </a:p>
        </p:txBody>
      </p:sp>
      <p:sp>
        <p:nvSpPr>
          <p:cNvPr id="15" name="标题 1"/>
          <p:cNvSpPr txBox="1"/>
          <p:nvPr/>
        </p:nvSpPr>
        <p:spPr>
          <a:xfrm rot="0" flipH="0" flipV="0">
            <a:off x="773920" y="2077407"/>
            <a:ext cx="2383503" cy="621923"/>
          </a:xfrm>
          <a:prstGeom prst="roundRect">
            <a:avLst>
              <a:gd name="adj" fmla="val 20926"/>
            </a:avLst>
          </a:prstGeom>
          <a:gradFill>
            <a:gsLst>
              <a:gs pos="0">
                <a:schemeClr val="accent2"/>
              </a:gs>
              <a:gs pos="43000">
                <a:schemeClr val="accent2">
                  <a:lumMod val="75000"/>
                </a:schemeClr>
              </a:gs>
              <a:gs pos="100000">
                <a:schemeClr val="accent1">
                  <a:lumMod val="60000"/>
                  <a:lumOff val="40000"/>
                </a:schemeClr>
              </a:gs>
            </a:gsLst>
            <a:lin ang="270000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981899" y="2057881"/>
            <a:ext cx="1477138" cy="584775"/>
          </a:xfrm>
          <a:prstGeom prst="rect">
            <a:avLst/>
          </a:prstGeom>
          <a:noFill/>
          <a:ln>
            <a:noFill/>
          </a:ln>
        </p:spPr>
        <p:txBody>
          <a:bodyPr vert="horz" wrap="square" lIns="91440" tIns="45720" rIns="91440" bIns="45720" rtlCol="0" anchor="b"/>
          <a:lstStyle/>
          <a:p>
            <a:pPr algn="l"/>
            <a:r>
              <a:rPr kumimoji="1" lang="en-US" altLang="zh-CN" sz="3200">
                <a:ln w="12700">
                  <a:noFill/>
                </a:ln>
                <a:solidFill>
                  <a:srgbClr val="FFFFFF">
                    <a:alpha val="100000"/>
                  </a:srgbClr>
                </a:solidFill>
                <a:latin typeface="poppins-bold"/>
                <a:ea typeface="poppins-bold"/>
                <a:cs typeface="poppins-bold"/>
              </a:rPr>
              <a:t>PART.</a:t>
            </a:r>
            <a:endParaRPr kumimoji="1" lang="zh-CN" altLang="en-US"/>
          </a:p>
        </p:txBody>
      </p:sp>
      <p:sp>
        <p:nvSpPr>
          <p:cNvPr id="17" name="标题 1"/>
          <p:cNvSpPr txBox="1"/>
          <p:nvPr/>
        </p:nvSpPr>
        <p:spPr>
          <a:xfrm rot="0" flipH="0" flipV="0">
            <a:off x="2255837" y="2095981"/>
            <a:ext cx="1189349" cy="546675"/>
          </a:xfrm>
          <a:prstGeom prst="rect">
            <a:avLst/>
          </a:prstGeom>
          <a:noFill/>
          <a:ln>
            <a:noFill/>
          </a:ln>
        </p:spPr>
        <p:txBody>
          <a:bodyPr vert="horz" wrap="square" lIns="91440" tIns="45720" rIns="91440" bIns="45720" rtlCol="0" anchor="b"/>
          <a:lstStyle/>
          <a:p>
            <a:pPr algn="l"/>
            <a:r>
              <a:rPr kumimoji="1" lang="en-US" altLang="zh-CN" sz="3200">
                <a:ln w="12700">
                  <a:noFill/>
                </a:ln>
                <a:solidFill>
                  <a:srgbClr val="FFFFFF">
                    <a:alpha val="100000"/>
                  </a:srgbClr>
                </a:solidFill>
                <a:latin typeface="poppins-bold"/>
                <a:ea typeface="poppins-bold"/>
                <a:cs typeface="poppins-bold"/>
              </a:rPr>
              <a:t> 01</a:t>
            </a:r>
            <a:endParaRPr kumimoji="1" lang="zh-CN" altLang="en-US"/>
          </a:p>
        </p:txBody>
      </p:sp>
      <p:pic>
        <p:nvPicPr>
          <p:cNvPr id="18" name=""/>
          <p:cNvPicPr>
            <a:picLocks noChangeAspect="1"/>
          </p:cNvPicPr>
          <p:nvPr/>
        </p:nvPicPr>
        <p:blipFill>
          <a:blip r:embed="rId3">
            <a:alphaModFix amt="100000"/>
          </a:blip>
          <a:srcRect l="0" t="0" r="0" b="0"/>
          <a:stretch>
            <a:fillRect/>
          </a:stretch>
        </p:blipFill>
        <p:spPr>
          <a:xfrm rot="0" flipH="0" flipV="0">
            <a:off x="10997208" y="317500"/>
            <a:ext cx="941784" cy="1774619"/>
          </a:xfrm>
          <a:prstGeom prst="rect">
            <a:avLst/>
          </a:prstGeom>
        </p:spPr>
      </p:pic>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flipH="0" flipV="0">
            <a:off x="-512590" y="1243407"/>
            <a:ext cx="1025180" cy="2281970"/>
          </a:xfrm>
          <a:prstGeom prst="rect">
            <a:avLst/>
          </a:prstGeom>
          <a:solidFill>
            <a:schemeClr val="accent1"/>
          </a:solidFill>
          <a:ln w="12700" cap="sq">
            <a:noFill/>
            <a:miter/>
          </a:ln>
          <a:effectLst>
            <a:outerShdw dist="254000" blurRad="762000" dir="5400000" sx="100000" sy="100000" kx="0" ky="0" algn="t" rotWithShape="0">
              <a:srgbClr val="000000">
                <a:alpha val="20000"/>
              </a:srgbClr>
            </a:outerShdw>
          </a:effectLst>
        </p:spPr>
        <p:txBody>
          <a:bodyPr vert="horz" wrap="square" lIns="91440" tIns="45720" rIns="360000" bIns="45720" rtlCol="0" anchor="ctr"/>
          <a:lstStyle/>
          <a:p>
            <a:pPr algn="r"/>
            <a:endParaRPr kumimoji="1" lang="zh-CN" altLang="en-US"/>
          </a:p>
        </p:txBody>
      </p:sp>
      <p:sp>
        <p:nvSpPr>
          <p:cNvPr id="4" name="标题 1"/>
          <p:cNvSpPr txBox="1"/>
          <p:nvPr/>
        </p:nvSpPr>
        <p:spPr>
          <a:xfrm rot="0" flipH="0" flipV="0">
            <a:off x="2079624" y="2013975"/>
            <a:ext cx="740834" cy="74083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rot="0" flipH="0" flipV="0">
            <a:off x="6678823" y="2057181"/>
            <a:ext cx="721829" cy="65442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rot="0" flipH="0" flipV="0">
            <a:off x="2079624" y="3215058"/>
            <a:ext cx="3771900" cy="266700"/>
          </a:xfrm>
          <a:prstGeom prst="rect">
            <a:avLst/>
          </a:prstGeom>
          <a:noFill/>
          <a:ln>
            <a:noFill/>
          </a:ln>
        </p:spPr>
        <p:txBody>
          <a:bodyPr vert="horz" wrap="square" lIns="0" tIns="0" rIns="0" bIns="0" rtlCol="0" anchor="b">
            <a:spAutoFit/>
          </a:bodyPr>
          <a:lstStyle/>
          <a:p>
            <a:pPr algn="l"/>
            <a:r>
              <a:rPr kumimoji="1" lang="en-US" altLang="zh-CN" sz="1600">
                <a:ln w="12700">
                  <a:noFill/>
                </a:ln>
                <a:solidFill>
                  <a:srgbClr val="262626">
                    <a:alpha val="100000"/>
                  </a:srgbClr>
                </a:solidFill>
                <a:latin typeface="poppins-bold"/>
                <a:ea typeface="poppins-bold"/>
                <a:cs typeface="poppins-bold"/>
              </a:rPr>
              <a:t>What is IPC?</a:t>
            </a:r>
            <a:endParaRPr kumimoji="1" lang="zh-CN" altLang="en-US"/>
          </a:p>
        </p:txBody>
      </p:sp>
      <p:sp>
        <p:nvSpPr>
          <p:cNvPr id="7" name="标题 1"/>
          <p:cNvSpPr txBox="1"/>
          <p:nvPr/>
        </p:nvSpPr>
        <p:spPr>
          <a:xfrm rot="0" flipH="0" flipV="0">
            <a:off x="2079624" y="3718415"/>
            <a:ext cx="3775076" cy="211088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Interprocess Communication (IPC) refers to methods that allow processes to communicate and synchronize their actions while running concurrently in an operating system. It facilitates data sharing and coordination.</a:t>
            </a:r>
            <a:endParaRPr kumimoji="1" lang="zh-CN" altLang="en-US"/>
          </a:p>
        </p:txBody>
      </p:sp>
      <p:sp>
        <p:nvSpPr>
          <p:cNvPr id="8" name="标题 1"/>
          <p:cNvSpPr txBox="1"/>
          <p:nvPr/>
        </p:nvSpPr>
        <p:spPr>
          <a:xfrm rot="0" flipH="0" flipV="0">
            <a:off x="6678823" y="3215058"/>
            <a:ext cx="3937000" cy="254000"/>
          </a:xfrm>
          <a:prstGeom prst="rect">
            <a:avLst/>
          </a:prstGeom>
          <a:noFill/>
          <a:ln>
            <a:noFill/>
          </a:ln>
        </p:spPr>
        <p:txBody>
          <a:bodyPr vert="horz" wrap="square" lIns="0" tIns="0" rIns="0" bIns="0" rtlCol="0" anchor="b">
            <a:spAutoFit/>
          </a:bodyPr>
          <a:lstStyle/>
          <a:p>
            <a:pPr algn="l"/>
            <a:r>
              <a:rPr kumimoji="1" lang="en-US" altLang="zh-CN" sz="1544">
                <a:ln w="12700">
                  <a:noFill/>
                </a:ln>
                <a:solidFill>
                  <a:srgbClr val="262626">
                    <a:alpha val="100000"/>
                  </a:srgbClr>
                </a:solidFill>
                <a:latin typeface="poppins-bold"/>
                <a:ea typeface="poppins-bold"/>
                <a:cs typeface="poppins-bold"/>
              </a:rPr>
              <a:t>Role of IPC in Multiprocessor Systems</a:t>
            </a:r>
            <a:endParaRPr kumimoji="1" lang="zh-CN" altLang="en-US"/>
          </a:p>
        </p:txBody>
      </p:sp>
      <p:sp>
        <p:nvSpPr>
          <p:cNvPr id="9" name="标题 1"/>
          <p:cNvSpPr txBox="1"/>
          <p:nvPr/>
        </p:nvSpPr>
        <p:spPr>
          <a:xfrm rot="0" flipH="0" flipV="0">
            <a:off x="6678823" y="3718414"/>
            <a:ext cx="3931896" cy="211596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In multiprocessor systems, IPC is crucial for enabling processes running on different processors to collaborate effectively. It ensures data integrity and synchronization among parallel processes.</a:t>
            </a:r>
            <a:endParaRPr kumimoji="1" lang="zh-CN" altLang="en-US"/>
          </a:p>
        </p:txBody>
      </p:sp>
      <p:sp>
        <p:nvSpPr>
          <p:cNvPr id="10"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Definition and Importance</a:t>
            </a:r>
            <a:endParaRPr kumimoji="1" lang="zh-CN" altLang="en-US"/>
          </a:p>
        </p:txBody>
      </p:sp>
      <p:sp>
        <p:nvSpPr>
          <p:cNvPr id="11"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3" name=""/>
          <p:cNvPicPr>
            <a:picLocks noChangeAspect="1"/>
          </p:cNvPicPr>
          <p:nvPr/>
        </p:nvPicPr>
        <p:blipFill>
          <a:blip r:embed="rId2">
            <a:alphaModFix amt="100000"/>
          </a:blip>
          <a:srcRect l="0" t="0" r="0" b="0"/>
          <a:stretch>
            <a:fillRect/>
          </a:stretch>
        </p:blipFill>
        <p:spPr>
          <a:xfrm rot="0" flipH="0" flipV="0">
            <a:off x="10895608" y="355600"/>
            <a:ext cx="941784" cy="1774619"/>
          </a:xfrm>
          <a:prstGeom prst="rect">
            <a:avLst/>
          </a:prstGeom>
        </p:spPr>
      </p:pic>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3850324" y="1630676"/>
            <a:ext cx="6831292" cy="1800000"/>
          </a:xfrm>
          <a:prstGeom prst="rect">
            <a:avLst/>
          </a:prstGeom>
          <a:solidFill>
            <a:schemeClr val="bg1">
              <a:lumMod val="95000"/>
            </a:schemeClr>
          </a:solidFill>
          <a:ln w="12700" cap="sq">
            <a:noFill/>
            <a:miter/>
          </a:ln>
          <a:effectLst/>
        </p:spPr>
        <p:txBody>
          <a:bodyPr vert="horz" wrap="square" lIns="0" tIns="0" rIns="0" bIns="0" rtlCol="0" anchor="t"/>
          <a:lstStyle/>
          <a:p>
            <a:pPr algn="just"/>
            <a:endParaRPr kumimoji="1" lang="zh-CN" altLang="en-US"/>
          </a:p>
        </p:txBody>
      </p:sp>
      <p:sp>
        <p:nvSpPr>
          <p:cNvPr id="4" name="标题 1"/>
          <p:cNvSpPr txBox="1"/>
          <p:nvPr/>
        </p:nvSpPr>
        <p:spPr>
          <a:xfrm rot="0" flipH="0" flipV="0">
            <a:off x="3850324" y="1630676"/>
            <a:ext cx="6831292" cy="36000"/>
          </a:xfrm>
          <a:prstGeom prst="rect">
            <a:avLst/>
          </a:prstGeom>
          <a:solidFill>
            <a:schemeClr val="bg1">
              <a:lumMod val="85000"/>
            </a:schemeClr>
          </a:solidFill>
          <a:ln w="12700" cap="sq">
            <a:noFill/>
            <a:miter/>
          </a:ln>
          <a:effectLst/>
        </p:spPr>
        <p:txBody>
          <a:bodyPr vert="horz" wrap="square" lIns="0" tIns="0" rIns="0" bIns="0" rtlCol="0" anchor="t"/>
          <a:lstStyle/>
          <a:p>
            <a:pPr algn="just"/>
            <a:endParaRPr kumimoji="1" lang="zh-CN" altLang="en-US"/>
          </a:p>
        </p:txBody>
      </p:sp>
      <p:pic>
        <p:nvPicPr>
          <p:cNvPr id="5" name=""/>
          <p:cNvPicPr>
            <a:picLocks noChangeAspect="1"/>
          </p:cNvPicPr>
          <p:nvPr/>
        </p:nvPicPr>
        <p:blipFill>
          <a:blip r:embed="rId2">
            <a:alphaModFix amt="100000"/>
          </a:blip>
          <a:srcRect l="720" t="2967" r="17686" b="50408"/>
          <a:stretch>
            <a:fillRect/>
          </a:stretch>
        </p:blipFill>
        <p:spPr>
          <a:xfrm rot="0" flipH="0" flipV="0">
            <a:off x="1343025" y="1630676"/>
            <a:ext cx="2520000" cy="1800000"/>
          </a:xfrm>
          <a:custGeom>
            <a:avLst/>
            <a:gdLst/>
            <a:rect l="l" t="t" r="r" b="b"/>
            <a:pathLst>
              <a:path w="2520000" h="1800000">
                <a:moveTo>
                  <a:pt x="0" y="0"/>
                </a:moveTo>
                <a:lnTo>
                  <a:pt x="2520000" y="0"/>
                </a:lnTo>
                <a:lnTo>
                  <a:pt x="2520000" y="1800000"/>
                </a:lnTo>
                <a:lnTo>
                  <a:pt x="0" y="1800000"/>
                </a:lnTo>
                <a:lnTo>
                  <a:pt x="0" y="0"/>
                </a:lnTo>
                <a:close/>
              </a:path>
            </a:pathLst>
          </a:custGeom>
          <a:noFill/>
          <a:ln>
            <a:noFill/>
          </a:ln>
        </p:spPr>
      </p:pic>
      <p:sp>
        <p:nvSpPr>
          <p:cNvPr id="6" name="标题 1"/>
          <p:cNvSpPr txBox="1"/>
          <p:nvPr/>
        </p:nvSpPr>
        <p:spPr>
          <a:xfrm rot="0" flipH="0" flipV="0">
            <a:off x="1142084" y="3833724"/>
            <a:ext cx="6840001" cy="1800000"/>
          </a:xfrm>
          <a:prstGeom prst="rect">
            <a:avLst/>
          </a:prstGeom>
          <a:solidFill>
            <a:schemeClr val="bg1"/>
          </a:solidFill>
          <a:ln w="12700" cap="sq">
            <a:noFill/>
            <a:miter/>
          </a:ln>
          <a:effectLst>
            <a:outerShdw dist="127000" blurRad="381000" dir="5400000" sx="100000" sy="100000" kx="0" ky="0" algn="t" rotWithShape="0">
              <a:schemeClr val="accent1">
                <a:lumMod val="40000"/>
                <a:lumOff val="60000"/>
                <a:alpha val="15000"/>
              </a:schemeClr>
            </a:outerShdw>
          </a:effectLst>
        </p:spPr>
        <p:txBody>
          <a:bodyPr vert="horz" wrap="square" lIns="0" tIns="0" rIns="0" bIns="0" rtlCol="0" anchor="t"/>
          <a:lstStyle/>
          <a:p>
            <a:pPr algn="just"/>
            <a:endParaRPr kumimoji="1" lang="zh-CN" altLang="en-US"/>
          </a:p>
        </p:txBody>
      </p:sp>
      <p:sp>
        <p:nvSpPr>
          <p:cNvPr id="7" name="标题 1"/>
          <p:cNvSpPr txBox="1"/>
          <p:nvPr/>
        </p:nvSpPr>
        <p:spPr>
          <a:xfrm rot="0" flipH="0" flipV="0">
            <a:off x="1142084" y="3833724"/>
            <a:ext cx="6840001" cy="36000"/>
          </a:xfrm>
          <a:prstGeom prst="rect">
            <a:avLst/>
          </a:prstGeom>
          <a:solidFill>
            <a:schemeClr val="accent1"/>
          </a:solidFill>
          <a:ln w="12700" cap="sq">
            <a:noFill/>
            <a:miter/>
          </a:ln>
          <a:effectLst/>
        </p:spPr>
        <p:txBody>
          <a:bodyPr vert="horz" wrap="square" lIns="0" tIns="0" rIns="0" bIns="0" rtlCol="0" anchor="t"/>
          <a:lstStyle/>
          <a:p>
            <a:pPr algn="just"/>
            <a:endParaRPr kumimoji="1" lang="zh-CN" altLang="en-US"/>
          </a:p>
        </p:txBody>
      </p:sp>
      <p:pic>
        <p:nvPicPr>
          <p:cNvPr id="8" name=""/>
          <p:cNvPicPr>
            <a:picLocks noChangeAspect="1"/>
          </p:cNvPicPr>
          <p:nvPr/>
        </p:nvPicPr>
        <p:blipFill>
          <a:blip r:embed="rId3">
            <a:alphaModFix amt="100000"/>
          </a:blip>
          <a:srcRect l="4529" t="8573" r="10276" b="18505"/>
          <a:stretch>
            <a:fillRect/>
          </a:stretch>
        </p:blipFill>
        <p:spPr>
          <a:xfrm rot="0" flipH="0" flipV="0">
            <a:off x="7982085" y="3833724"/>
            <a:ext cx="2520000" cy="1800000"/>
          </a:xfrm>
          <a:custGeom>
            <a:avLst/>
            <a:gdLst/>
            <a:rect l="l" t="t" r="r" b="b"/>
            <a:pathLst>
              <a:path w="2520000" h="1800000">
                <a:moveTo>
                  <a:pt x="0" y="0"/>
                </a:moveTo>
                <a:lnTo>
                  <a:pt x="2520000" y="0"/>
                </a:lnTo>
                <a:lnTo>
                  <a:pt x="2520000" y="1800000"/>
                </a:lnTo>
                <a:lnTo>
                  <a:pt x="0" y="1800000"/>
                </a:lnTo>
                <a:lnTo>
                  <a:pt x="0" y="0"/>
                </a:lnTo>
                <a:close/>
              </a:path>
            </a:pathLst>
          </a:custGeom>
          <a:noFill/>
          <a:ln>
            <a:noFill/>
          </a:ln>
        </p:spPr>
      </p:pic>
      <p:sp>
        <p:nvSpPr>
          <p:cNvPr id="9" name="标题 1"/>
          <p:cNvSpPr txBox="1"/>
          <p:nvPr/>
        </p:nvSpPr>
        <p:spPr>
          <a:xfrm rot="0" flipH="0" flipV="0">
            <a:off x="4384284" y="2301695"/>
            <a:ext cx="6118971" cy="955135"/>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Message passing and shared memory are two principal IPC models. Message passing involves transferring data through messages, while shared memory allows multiple processes to access a common memory space.</a:t>
            </a:r>
            <a:endParaRPr kumimoji="1" lang="zh-CN" altLang="en-US"/>
          </a:p>
        </p:txBody>
      </p:sp>
      <p:sp>
        <p:nvSpPr>
          <p:cNvPr id="10" name="标题 1"/>
          <p:cNvSpPr txBox="1"/>
          <p:nvPr/>
        </p:nvSpPr>
        <p:spPr>
          <a:xfrm rot="0" flipH="0" flipV="0">
            <a:off x="4384285" y="1861000"/>
            <a:ext cx="6118971"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Message Passing vs. Shared Memory</a:t>
            </a:r>
            <a:endParaRPr kumimoji="1" lang="zh-CN" altLang="en-US"/>
          </a:p>
        </p:txBody>
      </p:sp>
      <p:sp>
        <p:nvSpPr>
          <p:cNvPr id="11" name="标题 1"/>
          <p:cNvSpPr txBox="1"/>
          <p:nvPr/>
        </p:nvSpPr>
        <p:spPr>
          <a:xfrm rot="0" flipH="0" flipV="0">
            <a:off x="1502598" y="4486791"/>
            <a:ext cx="6118971" cy="955135"/>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IPC mechanisms include semaphores, message queues, shared memory segments, and sockets. Each mechanism serves different needs for data sharing, synchronization, and inter- process coordination.</a:t>
            </a:r>
            <a:endParaRPr kumimoji="1" lang="zh-CN" altLang="en-US"/>
          </a:p>
        </p:txBody>
      </p:sp>
      <p:sp>
        <p:nvSpPr>
          <p:cNvPr id="12" name="标题 1"/>
          <p:cNvSpPr txBox="1"/>
          <p:nvPr/>
        </p:nvSpPr>
        <p:spPr>
          <a:xfrm rot="0" flipH="0" flipV="0">
            <a:off x="1502599" y="4058795"/>
            <a:ext cx="6118971"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Types of IPC Mechanisms</a:t>
            </a:r>
            <a:endParaRPr kumimoji="1" lang="zh-CN" altLang="en-US"/>
          </a:p>
        </p:txBody>
      </p:sp>
      <p:sp>
        <p:nvSpPr>
          <p:cNvPr id="13"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IPC Models in Shared Memory</a:t>
            </a:r>
            <a:endParaRPr kumimoji="1" lang="zh-CN" altLang="en-US"/>
          </a:p>
        </p:txBody>
      </p:sp>
      <p:sp>
        <p:nvSpPr>
          <p:cNvPr id="14"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6" name=""/>
          <p:cNvPicPr>
            <a:picLocks noChangeAspect="1"/>
          </p:cNvPicPr>
          <p:nvPr/>
        </p:nvPicPr>
        <p:blipFill>
          <a:blip r:embed="rId4">
            <a:alphaModFix amt="100000"/>
          </a:blip>
          <a:srcRect l="0" t="0" r="0" b="0"/>
          <a:stretch>
            <a:fillRect/>
          </a:stretch>
        </p:blipFill>
        <p:spPr>
          <a:xfrm rot="0" flipH="0" flipV="0">
            <a:off x="11035308" y="266700"/>
            <a:ext cx="941784" cy="1774619"/>
          </a:xfrm>
          <a:prstGeom prst="rect">
            <a:avLst/>
          </a:prstGeom>
        </p:spPr>
      </p:pic>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tx1">
                  <a:lumMod val="95000"/>
                  <a:lumOff val="5000"/>
                </a:schemeClr>
              </a:gs>
              <a:gs pos="100000">
                <a:schemeClr val="accent1">
                  <a:lumMod val="20000"/>
                </a:schemeClr>
              </a:gs>
            </a:gsLst>
            <a:path path="circle">
              <a:fillToRect t="100000" l="100000"/>
            </a:path>
            <a:tileRect b="-100000" r="-10000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flipH="0" flipV="0">
            <a:off x="0" y="5537199"/>
            <a:ext cx="12192000" cy="1320799"/>
          </a:xfrm>
          <a:prstGeom prst="flowChartDocument">
            <a:avLst/>
          </a:prstGeom>
          <a:gradFill>
            <a:gsLst>
              <a:gs pos="0">
                <a:schemeClr val="accent2">
                  <a:lumMod val="75000"/>
                </a:schemeClr>
              </a:gs>
              <a:gs pos="100000">
                <a:schemeClr val="accent1">
                  <a:lumMod val="60000"/>
                  <a:lumOff val="40000"/>
                </a:schemeClr>
              </a:gs>
            </a:gsLst>
            <a:lin ang="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773920" y="338588"/>
            <a:ext cx="274641" cy="229001"/>
          </a:xfrm>
          <a:custGeom>
            <a:avLst/>
            <a:gdLst>
              <a:gd name="connsiteX0" fmla="*/ 0 w 274641"/>
              <a:gd name="connsiteY0" fmla="*/ 199628 h 229001"/>
              <a:gd name="connsiteX1" fmla="*/ 274641 w 274641"/>
              <a:gd name="connsiteY1" fmla="*/ 199628 h 229001"/>
              <a:gd name="connsiteX2" fmla="*/ 274641 w 274641"/>
              <a:gd name="connsiteY2" fmla="*/ 229001 h 229001"/>
              <a:gd name="connsiteX3" fmla="*/ 0 w 274641"/>
              <a:gd name="connsiteY3" fmla="*/ 229001 h 229001"/>
              <a:gd name="connsiteX4" fmla="*/ 0 w 274641"/>
              <a:gd name="connsiteY4" fmla="*/ 99814 h 229001"/>
              <a:gd name="connsiteX5" fmla="*/ 274641 w 274641"/>
              <a:gd name="connsiteY5" fmla="*/ 99814 h 229001"/>
              <a:gd name="connsiteX6" fmla="*/ 274641 w 274641"/>
              <a:gd name="connsiteY6" fmla="*/ 129187 h 229001"/>
              <a:gd name="connsiteX7" fmla="*/ 0 w 274641"/>
              <a:gd name="connsiteY7" fmla="*/ 129187 h 229001"/>
              <a:gd name="connsiteX8" fmla="*/ 0 w 274641"/>
              <a:gd name="connsiteY8" fmla="*/ 0 h 229001"/>
              <a:gd name="connsiteX9" fmla="*/ 274641 w 274641"/>
              <a:gd name="connsiteY9" fmla="*/ 0 h 229001"/>
              <a:gd name="connsiteX10" fmla="*/ 274641 w 274641"/>
              <a:gd name="connsiteY10" fmla="*/ 29373 h 229001"/>
              <a:gd name="connsiteX11" fmla="*/ 0 w 274641"/>
              <a:gd name="connsiteY11" fmla="*/ 29373 h 229001"/>
            </a:gdLst>
            <a:rect l="l" t="t" r="r" b="b"/>
            <a:pathLst>
              <a:path w="274641" h="229001">
                <a:moveTo>
                  <a:pt x="0" y="199628"/>
                </a:moveTo>
                <a:lnTo>
                  <a:pt x="274641" y="199628"/>
                </a:lnTo>
                <a:lnTo>
                  <a:pt x="274641" y="229001"/>
                </a:lnTo>
                <a:lnTo>
                  <a:pt x="0" y="229001"/>
                </a:lnTo>
                <a:close/>
                <a:moveTo>
                  <a:pt x="0" y="99814"/>
                </a:moveTo>
                <a:lnTo>
                  <a:pt x="274641" y="99814"/>
                </a:lnTo>
                <a:lnTo>
                  <a:pt x="274641" y="129187"/>
                </a:lnTo>
                <a:lnTo>
                  <a:pt x="0" y="129187"/>
                </a:lnTo>
                <a:close/>
                <a:moveTo>
                  <a:pt x="0" y="0"/>
                </a:moveTo>
                <a:lnTo>
                  <a:pt x="274641" y="0"/>
                </a:lnTo>
                <a:lnTo>
                  <a:pt x="274641" y="29373"/>
                </a:lnTo>
                <a:lnTo>
                  <a:pt x="0" y="29373"/>
                </a:ln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flipH="1" flipV="0">
            <a:off x="9210136" y="1485507"/>
            <a:ext cx="1541863" cy="206429"/>
          </a:xfrm>
          <a:prstGeom prst="roundRect">
            <a:avLst>
              <a:gd name="adj" fmla="val 50000"/>
            </a:avLst>
          </a:prstGeom>
          <a:gradFill>
            <a:gsLst>
              <a:gs pos="33000">
                <a:schemeClr val="accent1">
                  <a:alpha val="0"/>
                </a:schemeClr>
              </a:gs>
              <a:gs pos="100000">
                <a:schemeClr val="accent1">
                  <a:alpha val="10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6" name="标题 1"/>
          <p:cNvCxnSpPr/>
          <p:nvPr/>
        </p:nvCxnSpPr>
        <p:spPr>
          <a:xfrm rot="0" flipH="0" flipV="0">
            <a:off x="9272057" y="1370701"/>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7" name="标题 1"/>
          <p:cNvSpPr txBox="1"/>
          <p:nvPr/>
        </p:nvSpPr>
        <p:spPr>
          <a:xfrm rot="5400000" flipH="1" flipV="0">
            <a:off x="10118767" y="2700378"/>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cxnSp>
        <p:nvCxnSpPr>
          <p:cNvPr id="8" name="标题 1"/>
          <p:cNvCxnSpPr/>
          <p:nvPr/>
        </p:nvCxnSpPr>
        <p:spPr>
          <a:xfrm rot="0" flipH="0" flipV="0">
            <a:off x="11223692" y="4268075"/>
            <a:ext cx="0" cy="480562"/>
          </a:xfrm>
          <a:prstGeom prst="line">
            <a:avLst/>
          </a:prstGeom>
          <a:noFill/>
          <a:ln w="53975" cap="rnd">
            <a:gradFill>
              <a:gsLst>
                <a:gs pos="0">
                  <a:schemeClr val="accent1"/>
                </a:gs>
                <a:gs pos="100000">
                  <a:schemeClr val="accent1">
                    <a:alpha val="0"/>
                  </a:schemeClr>
                </a:gs>
              </a:gsLst>
              <a:lin ang="5400000" scaled="0"/>
            </a:gradFill>
            <a:prstDash val="sysDot"/>
            <a:miter/>
          </a:ln>
        </p:spPr>
      </p:cxnSp>
      <p:sp>
        <p:nvSpPr>
          <p:cNvPr id="9" name="标题 1"/>
          <p:cNvSpPr txBox="1"/>
          <p:nvPr/>
        </p:nvSpPr>
        <p:spPr>
          <a:xfrm rot="5400000" flipH="1" flipV="0">
            <a:off x="7958808" y="2279565"/>
            <a:ext cx="1541863" cy="206429"/>
          </a:xfrm>
          <a:prstGeom prst="roundRect">
            <a:avLst>
              <a:gd name="adj" fmla="val 50000"/>
            </a:avLst>
          </a:prstGeom>
          <a:gradFill>
            <a:gsLst>
              <a:gs pos="33000">
                <a:schemeClr val="accent1">
                  <a:alpha val="0"/>
                </a:schemeClr>
              </a:gs>
              <a:gs pos="100000">
                <a:schemeClr val="accent1">
                  <a:alpha val="11000"/>
                </a:schemeClr>
              </a:gs>
            </a:gsLst>
            <a:lin ang="0" scaled="0"/>
          </a:gradFill>
          <a:ln w="12700" cap="sq">
            <a:noFill/>
            <a:miter/>
          </a:ln>
        </p:spPr>
        <p:txBody>
          <a:bodyPr vert="horz" wrap="square" lIns="91440" tIns="45720" rIns="91440" bIns="45720" rtlCol="0" anchor="ctr"/>
          <a:lstStyle/>
          <a:p>
            <a:pPr algn="ctr"/>
            <a:endParaRPr kumimoji="1" lang="zh-CN" altLang="en-US"/>
          </a:p>
        </p:txBody>
      </p:sp>
      <p:grpSp>
        <p:nvGrpSpPr>
          <p:cNvPr id="10" name=""/>
          <p:cNvGrpSpPr/>
          <p:nvPr/>
        </p:nvGrpSpPr>
        <p:grpSpPr>
          <a:xfrm>
            <a:off x="11389486" y="3499381"/>
            <a:ext cx="150713" cy="482607"/>
            <a:chOff x="11389486" y="3499381"/>
            <a:chExt cx="150713" cy="482607"/>
          </a:xfrm>
        </p:grpSpPr>
        <p:sp>
          <p:nvSpPr>
            <p:cNvPr id="11" name="标题 1"/>
            <p:cNvSpPr txBox="1"/>
            <p:nvPr/>
          </p:nvSpPr>
          <p:spPr>
            <a:xfrm rot="0" flipH="0" flipV="0">
              <a:off x="11389486" y="3499381"/>
              <a:ext cx="150713" cy="150712"/>
            </a:xfrm>
            <a:prstGeom prst="ellipse">
              <a:avLst/>
            </a:prstGeom>
            <a:noFill/>
            <a:ln w="9525" cap="sq">
              <a:solidFill>
                <a:schemeClr val="accent1"/>
              </a:solidFill>
              <a:miter/>
            </a:ln>
          </p:spPr>
          <p:txBody>
            <a:bodyPr vert="horz" wrap="square" lIns="91440" tIns="45720" rIns="91440" bIns="45720" rtlCol="0" anchor="ctr"/>
            <a:lstStyle/>
            <a:p>
              <a:pPr algn="ctr"/>
              <a:endParaRPr kumimoji="1" lang="zh-CN" altLang="en-US"/>
            </a:p>
          </p:txBody>
        </p:sp>
        <p:cxnSp>
          <p:nvCxnSpPr>
            <p:cNvPr id="12" name="标题 1"/>
            <p:cNvCxnSpPr/>
            <p:nvPr/>
          </p:nvCxnSpPr>
          <p:spPr>
            <a:xfrm rot="0" flipH="0" flipV="0">
              <a:off x="11464842" y="3650935"/>
              <a:ext cx="0" cy="331053"/>
            </a:xfrm>
            <a:prstGeom prst="line">
              <a:avLst/>
            </a:prstGeom>
            <a:noFill/>
            <a:ln w="9525" cap="sq">
              <a:gradFill>
                <a:gsLst>
                  <a:gs pos="0">
                    <a:schemeClr val="accent1"/>
                  </a:gs>
                  <a:gs pos="100000">
                    <a:schemeClr val="accent1">
                      <a:alpha val="0"/>
                    </a:schemeClr>
                  </a:gs>
                </a:gsLst>
                <a:lin ang="5400000" scaled="0"/>
              </a:gradFill>
              <a:prstDash val="solid"/>
              <a:miter/>
            </a:ln>
          </p:spPr>
        </p:cxnSp>
      </p:grpSp>
      <p:pic>
        <p:nvPicPr>
          <p:cNvPr id="13" name=""/>
          <p:cNvPicPr>
            <a:picLocks noChangeAspect="1"/>
          </p:cNvPicPr>
          <p:nvPr/>
        </p:nvPicPr>
        <p:blipFill>
          <a:blip r:embed="rId2">
            <a:alphaModFix amt="100000"/>
          </a:blip>
          <a:srcRect l="15206" t="2150" r="30637" b="685"/>
          <a:stretch>
            <a:fillRect/>
          </a:stretch>
        </p:blipFill>
        <p:spPr>
          <a:xfrm rot="0" flipH="0" flipV="0">
            <a:off x="7997673" y="2295132"/>
            <a:ext cx="4194328" cy="4217372"/>
          </a:xfrm>
          <a:custGeom>
            <a:avLst/>
            <a:gdLst>
              <a:gd name="connsiteX0" fmla="*/ 0 w 5054581"/>
              <a:gd name="connsiteY0" fmla="*/ 0 h 4165515"/>
              <a:gd name="connsiteX1" fmla="*/ 5054581 w 5054581"/>
              <a:gd name="connsiteY1" fmla="*/ 0 h 4165515"/>
              <a:gd name="connsiteX2" fmla="*/ 5054581 w 5054581"/>
              <a:gd name="connsiteY2" fmla="*/ 4165515 h 4165515"/>
              <a:gd name="connsiteX3" fmla="*/ 0 w 5054581"/>
              <a:gd name="connsiteY3" fmla="*/ 4165515 h 4165515"/>
            </a:gdLst>
            <a:rect l="l" t="t" r="r" b="b"/>
            <a:pathLst>
              <a:path w="5054581" h="4165515">
                <a:moveTo>
                  <a:pt x="0" y="0"/>
                </a:moveTo>
                <a:lnTo>
                  <a:pt x="5054581" y="0"/>
                </a:lnTo>
                <a:lnTo>
                  <a:pt x="5054581" y="4165515"/>
                </a:lnTo>
                <a:lnTo>
                  <a:pt x="0" y="4165515"/>
                </a:lnTo>
                <a:close/>
              </a:path>
            </a:pathLst>
          </a:custGeom>
          <a:noFill/>
          <a:ln>
            <a:noFill/>
          </a:ln>
        </p:spPr>
      </p:pic>
      <p:sp>
        <p:nvSpPr>
          <p:cNvPr id="14" name="标题 1"/>
          <p:cNvSpPr txBox="1"/>
          <p:nvPr/>
        </p:nvSpPr>
        <p:spPr>
          <a:xfrm rot="0" flipH="0" flipV="0">
            <a:off x="718050" y="2797628"/>
            <a:ext cx="6911322" cy="1608792"/>
          </a:xfrm>
          <a:prstGeom prst="rect">
            <a:avLst/>
          </a:prstGeom>
          <a:noFill/>
          <a:ln>
            <a:noFill/>
          </a:ln>
        </p:spPr>
        <p:txBody>
          <a:bodyPr vert="horz" wrap="square" lIns="91440" tIns="45720" rIns="91440" bIns="45720" rtlCol="0" anchor="t"/>
          <a:lstStyle/>
          <a:p>
            <a:pPr algn="l"/>
            <a:r>
              <a:rPr kumimoji="1" lang="en-US" altLang="zh-CN" sz="2400">
                <a:ln w="12700">
                  <a:noFill/>
                </a:ln>
                <a:solidFill>
                  <a:srgbClr val="FFFFFF">
                    <a:alpha val="100000"/>
                  </a:srgbClr>
                </a:solidFill>
                <a:latin typeface="poppins-bold"/>
                <a:ea typeface="poppins-bold"/>
                <a:cs typeface="poppins-bold"/>
              </a:rPr>
              <a:t>Challenges in IPC Performance</a:t>
            </a:r>
            <a:endParaRPr kumimoji="1" lang="zh-CN" altLang="en-US"/>
          </a:p>
        </p:txBody>
      </p:sp>
      <p:sp>
        <p:nvSpPr>
          <p:cNvPr id="15" name="标题 1"/>
          <p:cNvSpPr txBox="1"/>
          <p:nvPr/>
        </p:nvSpPr>
        <p:spPr>
          <a:xfrm rot="0" flipH="0" flipV="0">
            <a:off x="773920" y="2077407"/>
            <a:ext cx="2383503" cy="621923"/>
          </a:xfrm>
          <a:prstGeom prst="roundRect">
            <a:avLst>
              <a:gd name="adj" fmla="val 20926"/>
            </a:avLst>
          </a:prstGeom>
          <a:gradFill>
            <a:gsLst>
              <a:gs pos="0">
                <a:schemeClr val="accent2"/>
              </a:gs>
              <a:gs pos="43000">
                <a:schemeClr val="accent2">
                  <a:lumMod val="75000"/>
                </a:schemeClr>
              </a:gs>
              <a:gs pos="100000">
                <a:schemeClr val="accent1">
                  <a:lumMod val="60000"/>
                  <a:lumOff val="40000"/>
                </a:schemeClr>
              </a:gs>
            </a:gsLst>
            <a:lin ang="2700000" scaled="0"/>
          </a:gradFill>
          <a:ln w="12700" cap="sq">
            <a:noFill/>
            <a:miter/>
          </a:ln>
          <a:effectLst>
            <a:outerShdw dist="38100" blurRad="254000" dir="2700000" sx="100000" sy="100000" kx="0" ky="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981899" y="2057881"/>
            <a:ext cx="1477138" cy="584775"/>
          </a:xfrm>
          <a:prstGeom prst="rect">
            <a:avLst/>
          </a:prstGeom>
          <a:noFill/>
          <a:ln>
            <a:noFill/>
          </a:ln>
        </p:spPr>
        <p:txBody>
          <a:bodyPr vert="horz" wrap="square" lIns="91440" tIns="45720" rIns="91440" bIns="45720" rtlCol="0" anchor="b"/>
          <a:lstStyle/>
          <a:p>
            <a:pPr algn="l"/>
            <a:r>
              <a:rPr kumimoji="1" lang="en-US" altLang="zh-CN" sz="3200">
                <a:ln w="12700">
                  <a:noFill/>
                </a:ln>
                <a:solidFill>
                  <a:srgbClr val="FFFFFF">
                    <a:alpha val="100000"/>
                  </a:srgbClr>
                </a:solidFill>
                <a:latin typeface="poppins-bold"/>
                <a:ea typeface="poppins-bold"/>
                <a:cs typeface="poppins-bold"/>
              </a:rPr>
              <a:t>PART.</a:t>
            </a:r>
            <a:endParaRPr kumimoji="1" lang="zh-CN" altLang="en-US"/>
          </a:p>
        </p:txBody>
      </p:sp>
      <p:sp>
        <p:nvSpPr>
          <p:cNvPr id="17" name="标题 1"/>
          <p:cNvSpPr txBox="1"/>
          <p:nvPr/>
        </p:nvSpPr>
        <p:spPr>
          <a:xfrm rot="0" flipH="0" flipV="0">
            <a:off x="2255837" y="2095981"/>
            <a:ext cx="1189349" cy="546675"/>
          </a:xfrm>
          <a:prstGeom prst="rect">
            <a:avLst/>
          </a:prstGeom>
          <a:noFill/>
          <a:ln>
            <a:noFill/>
          </a:ln>
        </p:spPr>
        <p:txBody>
          <a:bodyPr vert="horz" wrap="square" lIns="91440" tIns="45720" rIns="91440" bIns="45720" rtlCol="0" anchor="b"/>
          <a:lstStyle/>
          <a:p>
            <a:pPr algn="l"/>
            <a:r>
              <a:rPr kumimoji="1" lang="en-US" altLang="zh-CN" sz="3200">
                <a:ln w="12700">
                  <a:noFill/>
                </a:ln>
                <a:solidFill>
                  <a:srgbClr val="FFFFFF">
                    <a:alpha val="100000"/>
                  </a:srgbClr>
                </a:solidFill>
                <a:latin typeface="poppins-bold"/>
                <a:ea typeface="poppins-bold"/>
                <a:cs typeface="poppins-bold"/>
              </a:rPr>
              <a:t> 02</a:t>
            </a:r>
            <a:endParaRPr kumimoji="1" lang="zh-CN" altLang="en-US"/>
          </a:p>
        </p:txBody>
      </p:sp>
      <p:pic>
        <p:nvPicPr>
          <p:cNvPr id="18" name=""/>
          <p:cNvPicPr>
            <a:picLocks noChangeAspect="1"/>
          </p:cNvPicPr>
          <p:nvPr/>
        </p:nvPicPr>
        <p:blipFill>
          <a:blip r:embed="rId3">
            <a:alphaModFix amt="100000"/>
          </a:blip>
          <a:srcRect l="0" t="0" r="0" b="0"/>
          <a:stretch>
            <a:fillRect/>
          </a:stretch>
        </p:blipFill>
        <p:spPr>
          <a:xfrm rot="0" flipH="0" flipV="0">
            <a:off x="10882908" y="342900"/>
            <a:ext cx="941784" cy="1774619"/>
          </a:xfrm>
          <a:prstGeom prst="rect">
            <a:avLst/>
          </a:prstGeom>
        </p:spPr>
      </p:pic>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0" y="4144757"/>
            <a:ext cx="12192000" cy="2713243"/>
          </a:xfrm>
          <a:custGeom>
            <a:avLst/>
            <a:gdLst>
              <a:gd name="connsiteX0" fmla="*/ 0 w 12192000"/>
              <a:gd name="connsiteY0" fmla="*/ 0 h 2713243"/>
              <a:gd name="connsiteX1" fmla="*/ 11580866 w 12192000"/>
              <a:gd name="connsiteY1" fmla="*/ 0 h 2713243"/>
              <a:gd name="connsiteX2" fmla="*/ 12192000 w 12192000"/>
              <a:gd name="connsiteY2" fmla="*/ 611134 h 2713243"/>
              <a:gd name="connsiteX3" fmla="*/ 12192000 w 12192000"/>
              <a:gd name="connsiteY3" fmla="*/ 1416311 h 2713243"/>
              <a:gd name="connsiteX4" fmla="*/ 12192000 w 12192000"/>
              <a:gd name="connsiteY4" fmla="*/ 1908066 h 2713243"/>
              <a:gd name="connsiteX5" fmla="*/ 12192000 w 12192000"/>
              <a:gd name="connsiteY5" fmla="*/ 2713243 h 2713243"/>
              <a:gd name="connsiteX6" fmla="*/ 0 w 12192000"/>
              <a:gd name="connsiteY6" fmla="*/ 2713243 h 2713243"/>
              <a:gd name="connsiteX7" fmla="*/ 0 w 12192000"/>
              <a:gd name="connsiteY7" fmla="*/ 1908066 h 2713243"/>
              <a:gd name="connsiteX8" fmla="*/ 0 w 12192000"/>
              <a:gd name="connsiteY8" fmla="*/ 805177 h 2713243"/>
            </a:gdLst>
            <a:rect l="l" t="t" r="r" b="b"/>
            <a:pathLst>
              <a:path w="12192000" h="2713243">
                <a:moveTo>
                  <a:pt x="0" y="0"/>
                </a:moveTo>
                <a:lnTo>
                  <a:pt x="11580866" y="0"/>
                </a:lnTo>
                <a:cubicBezTo>
                  <a:pt x="11918386" y="0"/>
                  <a:pt x="12192000" y="273614"/>
                  <a:pt x="12192000" y="611134"/>
                </a:cubicBezTo>
                <a:lnTo>
                  <a:pt x="12192000" y="1416311"/>
                </a:lnTo>
                <a:lnTo>
                  <a:pt x="12192000" y="1908066"/>
                </a:lnTo>
                <a:lnTo>
                  <a:pt x="12192000" y="2713243"/>
                </a:lnTo>
                <a:lnTo>
                  <a:pt x="0" y="2713243"/>
                </a:lnTo>
                <a:lnTo>
                  <a:pt x="0" y="1908066"/>
                </a:lnTo>
                <a:lnTo>
                  <a:pt x="0" y="805177"/>
                </a:lnTo>
                <a:close/>
              </a:path>
            </a:pathLst>
          </a:custGeom>
          <a:gradFill>
            <a:gsLst>
              <a:gs pos="0">
                <a:schemeClr val="accent1">
                  <a:lumMod val="60000"/>
                  <a:lumOff val="40000"/>
                </a:schemeClr>
              </a:gs>
              <a:gs pos="34000">
                <a:schemeClr val="accent1"/>
              </a:gs>
            </a:gsLst>
            <a:lin ang="18900000" scaled="0"/>
          </a:gradFill>
          <a:ln cap="flat">
            <a:noFill/>
            <a:prstDash val="solid"/>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1733550" y="2206281"/>
            <a:ext cx="3914776" cy="3203919"/>
          </a:xfrm>
          <a:prstGeom prst="roundRect">
            <a:avLst>
              <a:gd name="adj" fmla="val 2828"/>
            </a:avLst>
          </a:prstGeom>
          <a:solidFill>
            <a:schemeClr val="bg1"/>
          </a:solidFill>
          <a:ln w="9525" cap="flat">
            <a:noFill/>
            <a:miter/>
          </a:ln>
          <a:effectLst>
            <a:outerShdw dist="190500" blurRad="381000" dir="5400000" sx="102000" sy="102000" kx="0" ky="0" algn="t" rotWithShape="0">
              <a:schemeClr val="accent1">
                <a:lumMod val="50000"/>
                <a:alpha val="10000"/>
              </a:schemeClr>
            </a:outerShdw>
          </a:effectLst>
        </p:spPr>
        <p:txBody>
          <a:bodyPr vert="horz" wrap="square" lIns="0" tIns="0" rIns="0" bIns="0" rtlCol="0" anchor="ctr"/>
          <a:lstStyle/>
          <a:p>
            <a:pPr algn="ctr"/>
            <a:endParaRPr kumimoji="1" lang="zh-CN" altLang="en-US"/>
          </a:p>
        </p:txBody>
      </p:sp>
      <p:sp>
        <p:nvSpPr>
          <p:cNvPr id="5" name="标题 1"/>
          <p:cNvSpPr txBox="1"/>
          <p:nvPr/>
        </p:nvSpPr>
        <p:spPr>
          <a:xfrm rot="0" flipH="0" flipV="0">
            <a:off x="1960234" y="3477283"/>
            <a:ext cx="3530600" cy="1691640"/>
          </a:xfrm>
          <a:prstGeom prst="rect">
            <a:avLst/>
          </a:prstGeom>
          <a:noFill/>
          <a:ln>
            <a:noFill/>
          </a:ln>
        </p:spPr>
        <p:txBody>
          <a:bodyPr vert="horz" wrap="square" lIns="91440" tIns="45720" rIns="91440" bIns="45720" rtlCol="0" anchor="t">
            <a:spAutoFit/>
          </a:bodyPr>
          <a:lstStyle/>
          <a:p>
            <a:pPr algn="l"/>
            <a:r>
              <a:rPr kumimoji="1" lang="en-US" altLang="zh-CN" sz="1200">
                <a:ln w="12700">
                  <a:noFill/>
                </a:ln>
                <a:solidFill>
                  <a:srgbClr val="404040">
                    <a:alpha val="100000"/>
                  </a:srgbClr>
                </a:solidFill>
                <a:latin typeface="Poppins"/>
                <a:ea typeface="Poppins"/>
                <a:cs typeface="Poppins"/>
              </a:rPr>
              <a:t>Latency in inter- process communication (IPC) can significantly hinder system performance, causing delays in data exchange and affecting application responsiveness. High latency leads to bottlenecks, making timely data processing challenging.</a:t>
            </a:r>
            <a:endParaRPr kumimoji="1" lang="zh-CN" altLang="en-US"/>
          </a:p>
        </p:txBody>
      </p:sp>
      <p:sp>
        <p:nvSpPr>
          <p:cNvPr id="6" name="标题 1"/>
          <p:cNvSpPr txBox="1"/>
          <p:nvPr/>
        </p:nvSpPr>
        <p:spPr>
          <a:xfrm rot="0" flipH="0" flipV="0">
            <a:off x="2037835" y="1899439"/>
            <a:ext cx="705899" cy="705899"/>
          </a:xfrm>
          <a:prstGeom prst="ellipse">
            <a:avLst/>
          </a:prstGeom>
          <a:gradFill>
            <a:gsLst>
              <a:gs pos="0">
                <a:schemeClr val="accent1">
                  <a:lumMod val="60000"/>
                  <a:lumOff val="40000"/>
                  <a:alpha val="100000"/>
                </a:schemeClr>
              </a:gs>
              <a:gs pos="86000">
                <a:schemeClr val="accent1">
                  <a:alpha val="100000"/>
                </a:schemeClr>
              </a:gs>
            </a:gsLst>
            <a:lin ang="3240000" scaled="0"/>
          </a:gradFill>
          <a:ln w="9525" cap="flat">
            <a:noFill/>
            <a:miter/>
          </a:ln>
          <a:effectLst>
            <a:outerShdw dist="127000" blurRad="190500" dir="5400000" sx="105000" sy="105000" kx="0" ky="0" algn="t" rotWithShape="0">
              <a:schemeClr val="tx1">
                <a:alpha val="10000"/>
              </a:schemeClr>
            </a:outerShdw>
          </a:effectLst>
        </p:spPr>
        <p:txBody>
          <a:bodyPr vert="horz" wrap="square" lIns="0" tIns="0" rIns="0" bIns="0" rtlCol="0" anchor="ctr"/>
          <a:lstStyle/>
          <a:p>
            <a:pPr algn="ctr"/>
            <a:endParaRPr kumimoji="1" lang="zh-CN" altLang="en-US"/>
          </a:p>
        </p:txBody>
      </p:sp>
      <p:sp>
        <p:nvSpPr>
          <p:cNvPr id="7" name="标题 1"/>
          <p:cNvSpPr txBox="1"/>
          <p:nvPr/>
        </p:nvSpPr>
        <p:spPr>
          <a:xfrm rot="0" flipH="0" flipV="0">
            <a:off x="1960233" y="2925432"/>
            <a:ext cx="3530600" cy="358140"/>
          </a:xfrm>
          <a:prstGeom prst="rect">
            <a:avLst/>
          </a:prstGeom>
          <a:noFill/>
          <a:ln>
            <a:noFill/>
          </a:ln>
        </p:spPr>
        <p:txBody>
          <a:bodyPr vert="horz" wrap="square" lIns="91440" tIns="45720" rIns="91440" bIns="45720" rtlCol="0" anchor="ctr">
            <a:spAutoFit/>
          </a:bodyPr>
          <a:lstStyle/>
          <a:p>
            <a:pPr algn="l"/>
            <a:r>
              <a:rPr kumimoji="1" lang="en-US" altLang="zh-CN" sz="1600">
                <a:ln w="12700">
                  <a:noFill/>
                </a:ln>
                <a:solidFill>
                  <a:srgbClr val="15CACD">
                    <a:alpha val="100000"/>
                  </a:srgbClr>
                </a:solidFill>
                <a:latin typeface="poppins-bold"/>
                <a:ea typeface="poppins-bold"/>
                <a:cs typeface="poppins-bold"/>
              </a:rPr>
              <a:t>Impact of Latency on IPC</a:t>
            </a:r>
            <a:endParaRPr kumimoji="1" lang="zh-CN" altLang="en-US"/>
          </a:p>
        </p:txBody>
      </p:sp>
      <p:sp>
        <p:nvSpPr>
          <p:cNvPr id="8" name="标题 1"/>
          <p:cNvSpPr txBox="1"/>
          <p:nvPr/>
        </p:nvSpPr>
        <p:spPr>
          <a:xfrm rot="0" flipH="0" flipV="0">
            <a:off x="2195055" y="2056630"/>
            <a:ext cx="391459" cy="391517"/>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9525" cap="flat">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6543675" y="2206281"/>
            <a:ext cx="3914776" cy="3200914"/>
          </a:xfrm>
          <a:prstGeom prst="roundRect">
            <a:avLst>
              <a:gd name="adj" fmla="val 2828"/>
            </a:avLst>
          </a:prstGeom>
          <a:solidFill>
            <a:schemeClr val="bg1"/>
          </a:solidFill>
          <a:ln w="9525" cap="flat">
            <a:noFill/>
            <a:miter/>
          </a:ln>
          <a:effectLst>
            <a:outerShdw dist="190500" blurRad="381000" dir="5400000" sx="102000" sy="102000" kx="0" ky="0" algn="t" rotWithShape="0">
              <a:schemeClr val="accent1">
                <a:lumMod val="50000"/>
                <a:alpha val="10000"/>
              </a:schemeClr>
            </a:outerShdw>
          </a:effectLst>
        </p:spPr>
        <p:txBody>
          <a:bodyPr vert="horz" wrap="square" lIns="0" tIns="0" rIns="0" bIns="0" rtlCol="0" anchor="ctr"/>
          <a:lstStyle/>
          <a:p>
            <a:pPr algn="ctr"/>
            <a:endParaRPr kumimoji="1" lang="zh-CN" altLang="en-US"/>
          </a:p>
        </p:txBody>
      </p:sp>
      <p:sp>
        <p:nvSpPr>
          <p:cNvPr id="10" name="标题 1"/>
          <p:cNvSpPr txBox="1"/>
          <p:nvPr/>
        </p:nvSpPr>
        <p:spPr>
          <a:xfrm rot="0" flipH="0" flipV="0">
            <a:off x="6770359" y="3477283"/>
            <a:ext cx="3530600" cy="1691640"/>
          </a:xfrm>
          <a:prstGeom prst="rect">
            <a:avLst/>
          </a:prstGeom>
          <a:noFill/>
          <a:ln>
            <a:noFill/>
          </a:ln>
        </p:spPr>
        <p:txBody>
          <a:bodyPr vert="horz" wrap="square" lIns="91440" tIns="45720" rIns="91440" bIns="45720" rtlCol="0" anchor="t">
            <a:spAutoFit/>
          </a:bodyPr>
          <a:lstStyle/>
          <a:p>
            <a:pPr algn="l"/>
            <a:r>
              <a:rPr kumimoji="1" lang="en-US" altLang="zh-CN" sz="1200">
                <a:ln w="12700">
                  <a:noFill/>
                </a:ln>
                <a:solidFill>
                  <a:srgbClr val="404040">
                    <a:alpha val="100000"/>
                  </a:srgbClr>
                </a:solidFill>
                <a:latin typeface="Poppins"/>
                <a:ea typeface="Poppins"/>
                <a:cs typeface="Poppins"/>
              </a:rPr>
              <a:t>Shared memory systems can be constrained by limited bandwidth, which restricts the amount of data transmitted between processes. This can result in slower communication speeds and reduced system throughput, challenging performance optimization.</a:t>
            </a:r>
            <a:endParaRPr kumimoji="1" lang="zh-CN" altLang="en-US"/>
          </a:p>
        </p:txBody>
      </p:sp>
      <p:sp>
        <p:nvSpPr>
          <p:cNvPr id="11" name="标题 1"/>
          <p:cNvSpPr txBox="1"/>
          <p:nvPr/>
        </p:nvSpPr>
        <p:spPr>
          <a:xfrm rot="0" flipH="0" flipV="0">
            <a:off x="6847960" y="1899439"/>
            <a:ext cx="705899" cy="705899"/>
          </a:xfrm>
          <a:prstGeom prst="ellipse">
            <a:avLst/>
          </a:prstGeom>
          <a:gradFill>
            <a:gsLst>
              <a:gs pos="0">
                <a:schemeClr val="accent1">
                  <a:lumMod val="60000"/>
                  <a:lumOff val="40000"/>
                  <a:alpha val="100000"/>
                </a:schemeClr>
              </a:gs>
              <a:gs pos="86000">
                <a:schemeClr val="accent1">
                  <a:alpha val="100000"/>
                </a:schemeClr>
              </a:gs>
            </a:gsLst>
            <a:lin ang="3240000" scaled="0"/>
          </a:gradFill>
          <a:ln w="9525" cap="flat">
            <a:noFill/>
            <a:miter/>
          </a:ln>
          <a:effectLst>
            <a:outerShdw dist="127000" blurRad="190500" dir="5400000" sx="105000" sy="105000" kx="0" ky="0" algn="t" rotWithShape="0">
              <a:schemeClr val="tx1">
                <a:alpha val="10000"/>
              </a:schemeClr>
            </a:outerShdw>
          </a:effectLst>
        </p:spPr>
        <p:txBody>
          <a:bodyPr vert="horz" wrap="square" lIns="0" tIns="0" rIns="0" bIns="0" rtlCol="0" anchor="ctr"/>
          <a:lstStyle/>
          <a:p>
            <a:pPr algn="ctr"/>
            <a:endParaRPr kumimoji="1" lang="zh-CN" altLang="en-US"/>
          </a:p>
        </p:txBody>
      </p:sp>
      <p:sp>
        <p:nvSpPr>
          <p:cNvPr id="12" name="标题 1"/>
          <p:cNvSpPr txBox="1"/>
          <p:nvPr/>
        </p:nvSpPr>
        <p:spPr>
          <a:xfrm rot="0" flipH="0" flipV="0">
            <a:off x="6770358" y="2823832"/>
            <a:ext cx="3530600" cy="624840"/>
          </a:xfrm>
          <a:prstGeom prst="rect">
            <a:avLst/>
          </a:prstGeom>
          <a:noFill/>
          <a:ln>
            <a:noFill/>
          </a:ln>
        </p:spPr>
        <p:txBody>
          <a:bodyPr vert="horz" wrap="square" lIns="91440" tIns="45720" rIns="91440" bIns="45720" rtlCol="0" anchor="ctr">
            <a:spAutoFit/>
          </a:bodyPr>
          <a:lstStyle/>
          <a:p>
            <a:pPr algn="l"/>
            <a:r>
              <a:rPr kumimoji="1" lang="en-US" altLang="zh-CN" sz="1600">
                <a:ln w="12700">
                  <a:noFill/>
                </a:ln>
                <a:solidFill>
                  <a:srgbClr val="15CACD">
                    <a:alpha val="100000"/>
                  </a:srgbClr>
                </a:solidFill>
                <a:latin typeface="poppins-bold"/>
                <a:ea typeface="poppins-bold"/>
                <a:cs typeface="poppins-bold"/>
              </a:rPr>
              <a:t>Bandwidth Limitations in Shared Memory</a:t>
            </a:r>
            <a:endParaRPr kumimoji="1" lang="zh-CN" altLang="en-US"/>
          </a:p>
        </p:txBody>
      </p:sp>
      <p:sp>
        <p:nvSpPr>
          <p:cNvPr id="13" name="标题 1"/>
          <p:cNvSpPr txBox="1"/>
          <p:nvPr/>
        </p:nvSpPr>
        <p:spPr>
          <a:xfrm rot="0" flipH="0" flipV="0">
            <a:off x="7005151" y="2074911"/>
            <a:ext cx="391517" cy="354955"/>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9525" cap="flat">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rot="19800000" flipH="1" flipV="0">
            <a:off x="-2651984" y="4767529"/>
            <a:ext cx="6954683" cy="7446644"/>
          </a:xfrm>
          <a:prstGeom prst="ellipse">
            <a:avLst/>
          </a:prstGeom>
          <a:gradFill>
            <a:gsLst>
              <a:gs pos="0">
                <a:schemeClr val="bg1">
                  <a:alpha val="45000"/>
                </a:schemeClr>
              </a:gs>
              <a:gs pos="39000">
                <a:schemeClr val="bg1">
                  <a:alpha val="0"/>
                </a:schemeClr>
              </a:gs>
            </a:gsLst>
            <a:lin ang="2700000" scaled="0"/>
          </a:gradFill>
          <a:ln w="19050" cap="sq">
            <a:gradFill>
              <a:gsLst>
                <a:gs pos="0">
                  <a:schemeClr val="bg1"/>
                </a:gs>
                <a:gs pos="98000">
                  <a:schemeClr val="bg1">
                    <a:alpha val="0"/>
                  </a:schemeClr>
                </a:gs>
              </a:gsLst>
              <a:lin ang="2700000" scaled="0"/>
            </a:grad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Latency and Bandwidth Issues</a:t>
            </a:r>
            <a:endParaRPr kumimoji="1" lang="zh-CN" altLang="en-US"/>
          </a:p>
        </p:txBody>
      </p:sp>
      <p:sp>
        <p:nvSpPr>
          <p:cNvPr id="16"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8" name=""/>
          <p:cNvPicPr>
            <a:picLocks noChangeAspect="1"/>
          </p:cNvPicPr>
          <p:nvPr/>
        </p:nvPicPr>
        <p:blipFill>
          <a:blip r:embed="rId2">
            <a:alphaModFix amt="100000"/>
          </a:blip>
          <a:srcRect l="0" t="0" r="0" b="0"/>
          <a:stretch>
            <a:fillRect/>
          </a:stretch>
        </p:blipFill>
        <p:spPr>
          <a:xfrm rot="0" flipH="0" flipV="0">
            <a:off x="11060708" y="127000"/>
            <a:ext cx="941784" cy="1774619"/>
          </a:xfrm>
          <a:prstGeom prst="rect">
            <a:avLst/>
          </a:prstGeom>
        </p:spPr>
      </p:pic>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1">
            <a:off x="673100" y="2476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870211" y="3621433"/>
            <a:ext cx="4625287" cy="144653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Lock contention occurs when multiple processes attempt to access critical sections simultaneously, causing delays and reducing overall efficiency. This can lead to wasted CPU cycles and increased response times in IPC operations.</a:t>
            </a:r>
            <a:endParaRPr kumimoji="1" lang="zh-CN" altLang="en-US"/>
          </a:p>
        </p:txBody>
      </p:sp>
      <p:sp>
        <p:nvSpPr>
          <p:cNvPr id="5" name="标题 1"/>
          <p:cNvSpPr txBox="1"/>
          <p:nvPr/>
        </p:nvSpPr>
        <p:spPr>
          <a:xfrm rot="0" flipH="0" flipV="0">
            <a:off x="859683" y="5401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15CACD">
                    <a:alpha val="100000"/>
                  </a:srgbClr>
                </a:solidFill>
                <a:latin typeface="poppins-bold"/>
                <a:ea typeface="poppins-bold"/>
                <a:cs typeface="poppins-bold"/>
              </a:rPr>
              <a:t>01</a:t>
            </a:r>
            <a:endParaRPr kumimoji="1" lang="zh-CN" altLang="en-US"/>
          </a:p>
        </p:txBody>
      </p:sp>
      <p:sp>
        <p:nvSpPr>
          <p:cNvPr id="6" name="标题 1"/>
          <p:cNvSpPr txBox="1"/>
          <p:nvPr/>
        </p:nvSpPr>
        <p:spPr>
          <a:xfrm rot="0" flipH="0" flipV="0">
            <a:off x="5276883" y="2168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5402317" y="2316550"/>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1">
            <a:off x="870213" y="2743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859682" y="2832100"/>
            <a:ext cx="4635818" cy="713130"/>
          </a:xfrm>
          <a:prstGeom prst="rect">
            <a:avLst/>
          </a:prstGeom>
          <a:noFill/>
          <a:ln>
            <a:noFill/>
          </a:ln>
        </p:spPr>
        <p:txBody>
          <a:bodyPr vert="horz" wrap="square" lIns="0" tIns="0" rIns="0" bIns="0" rtlCol="0" anchor="b"/>
          <a:lstStyle/>
          <a:p>
            <a:pPr algn="l"/>
            <a:r>
              <a:rPr kumimoji="1" lang="en-US" altLang="zh-CN" sz="1600">
                <a:ln w="12700">
                  <a:noFill/>
                </a:ln>
                <a:solidFill>
                  <a:srgbClr val="15CACD">
                    <a:alpha val="100000"/>
                  </a:srgbClr>
                </a:solidFill>
                <a:latin typeface="poppins-bold"/>
                <a:ea typeface="poppins-bold"/>
                <a:cs typeface="poppins-bold"/>
              </a:rPr>
              <a:t>Lock Contention and Its Effects</a:t>
            </a:r>
            <a:endParaRPr kumimoji="1" lang="zh-CN" altLang="en-US"/>
          </a:p>
        </p:txBody>
      </p:sp>
      <p:sp>
        <p:nvSpPr>
          <p:cNvPr id="10" name="标题 1"/>
          <p:cNvSpPr txBox="1"/>
          <p:nvPr/>
        </p:nvSpPr>
        <p:spPr>
          <a:xfrm rot="0" flipH="0" flipV="1">
            <a:off x="6311390" y="2476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6508501" y="3621433"/>
            <a:ext cx="4625287" cy="1446535"/>
          </a:xfrm>
          <a:prstGeom prst="rect">
            <a:avLst/>
          </a:prstGeom>
          <a:noFill/>
          <a:ln>
            <a:noFill/>
          </a:ln>
        </p:spPr>
        <p:txBody>
          <a:bodyPr vert="horz" wrap="square" lIns="0" tIns="0" rIns="0" bIns="0" rtlCol="0" anchor="t"/>
          <a:lstStyle/>
          <a:p>
            <a:pPr algn="l"/>
            <a:r>
              <a:rPr kumimoji="1" lang="en-US" altLang="zh-CN" sz="1170">
                <a:ln w="12700">
                  <a:noFill/>
                </a:ln>
                <a:solidFill>
                  <a:srgbClr val="262626">
                    <a:alpha val="100000"/>
                  </a:srgbClr>
                </a:solidFill>
                <a:latin typeface="Poppins"/>
                <a:ea typeface="Poppins"/>
                <a:cs typeface="Poppins"/>
              </a:rPr>
              <a:t>Effective strategies to minimize synchronization overheads include using finer- grained locks, lock- free algorithms, and efficient synchronization primitives. These can enhance performance by reducing wait times and improving throughput in IPC systems.</a:t>
            </a:r>
            <a:endParaRPr kumimoji="1" lang="zh-CN" altLang="en-US"/>
          </a:p>
        </p:txBody>
      </p:sp>
      <p:sp>
        <p:nvSpPr>
          <p:cNvPr id="12" name="标题 1"/>
          <p:cNvSpPr txBox="1"/>
          <p:nvPr/>
        </p:nvSpPr>
        <p:spPr>
          <a:xfrm rot="0" flipH="0" flipV="0">
            <a:off x="6497973" y="5401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15CACD">
                    <a:alpha val="100000"/>
                  </a:srgbClr>
                </a:solidFill>
                <a:latin typeface="poppins-bold"/>
                <a:ea typeface="poppins-bold"/>
                <a:cs typeface="poppins-bold"/>
              </a:rPr>
              <a:t>02</a:t>
            </a:r>
            <a:endParaRPr kumimoji="1" lang="zh-CN" altLang="en-US"/>
          </a:p>
        </p:txBody>
      </p:sp>
      <p:sp>
        <p:nvSpPr>
          <p:cNvPr id="13" name="标题 1"/>
          <p:cNvSpPr txBox="1"/>
          <p:nvPr/>
        </p:nvSpPr>
        <p:spPr>
          <a:xfrm rot="0" flipH="0" flipV="0">
            <a:off x="10915173" y="2168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11040607" y="2307487"/>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rot="0" flipH="0" flipV="1">
            <a:off x="6508503" y="2743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6497972" y="2831757"/>
            <a:ext cx="4635818" cy="713473"/>
          </a:xfrm>
          <a:prstGeom prst="rect">
            <a:avLst/>
          </a:prstGeom>
          <a:noFill/>
          <a:ln>
            <a:noFill/>
          </a:ln>
        </p:spPr>
        <p:txBody>
          <a:bodyPr vert="horz" wrap="square" lIns="0" tIns="0" rIns="0" bIns="0" rtlCol="0" anchor="b"/>
          <a:lstStyle/>
          <a:p>
            <a:pPr algn="l"/>
            <a:r>
              <a:rPr kumimoji="1" lang="en-US" altLang="zh-CN" sz="1600">
                <a:ln w="12700">
                  <a:noFill/>
                </a:ln>
                <a:solidFill>
                  <a:srgbClr val="15CACD">
                    <a:alpha val="100000"/>
                  </a:srgbClr>
                </a:solidFill>
                <a:latin typeface="poppins-bold"/>
                <a:ea typeface="poppins-bold"/>
                <a:cs typeface="poppins-bold"/>
              </a:rPr>
              <a:t>Strategies to Minimize Overheads</a:t>
            </a:r>
            <a:endParaRPr kumimoji="1" lang="zh-CN" altLang="en-US"/>
          </a:p>
        </p:txBody>
      </p:sp>
      <p:sp>
        <p:nvSpPr>
          <p:cNvPr id="17"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Synchronization Overheads</a:t>
            </a:r>
            <a:endParaRPr kumimoji="1" lang="zh-CN" altLang="en-US"/>
          </a:p>
        </p:txBody>
      </p:sp>
      <p:sp>
        <p:nvSpPr>
          <p:cNvPr id="18"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0" name=""/>
          <p:cNvPicPr>
            <a:picLocks noChangeAspect="1"/>
          </p:cNvPicPr>
          <p:nvPr/>
        </p:nvPicPr>
        <p:blipFill>
          <a:blip r:embed="rId2">
            <a:alphaModFix amt="100000"/>
          </a:blip>
          <a:srcRect l="0" t="0" r="0" b="0"/>
          <a:stretch>
            <a:fillRect/>
          </a:stretch>
        </p:blipFill>
        <p:spPr>
          <a:xfrm rot="0" flipH="0" flipV="0">
            <a:off x="10984508" y="25400"/>
            <a:ext cx="941784" cy="1774619"/>
          </a:xfrm>
          <a:prstGeom prst="rect">
            <a:avLst/>
          </a:prstGeom>
        </p:spPr>
      </p:pic>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5400000" flipH="0" flipV="0">
            <a:off x="10523320" y="5091220"/>
            <a:ext cx="2173852" cy="806852"/>
          </a:xfrm>
          <a:prstGeom prst="rect">
            <a:avLst/>
          </a:prstGeom>
          <a:solidFill>
            <a:schemeClr val="accent1">
              <a:lumMod val="20000"/>
              <a:lumOff val="80000"/>
              <a:alpha val="55000"/>
            </a:schemeClr>
          </a:solidFill>
          <a:ln w="12700" cap="sq">
            <a:noFill/>
            <a:miter/>
          </a:ln>
          <a:effectLst/>
        </p:spPr>
        <p:txBody>
          <a:bodyPr vert="horz" wrap="square" lIns="91440" tIns="45720" rIns="360000" bIns="45720" rtlCol="0" anchor="ctr"/>
          <a:lstStyle/>
          <a:p>
            <a:pPr algn="r"/>
            <a:endParaRPr kumimoji="1" lang="zh-CN" altLang="en-US"/>
          </a:p>
        </p:txBody>
      </p:sp>
      <p:sp>
        <p:nvSpPr>
          <p:cNvPr id="3" name="标题 1"/>
          <p:cNvSpPr txBox="1"/>
          <p:nvPr/>
        </p:nvSpPr>
        <p:spPr>
          <a:xfrm rot="5400000" flipH="0" flipV="0">
            <a:off x="4880370" y="1687855"/>
            <a:ext cx="1957952" cy="806852"/>
          </a:xfrm>
          <a:prstGeom prst="rect">
            <a:avLst/>
          </a:prstGeom>
          <a:solidFill>
            <a:schemeClr val="accent1">
              <a:lumMod val="20000"/>
              <a:lumOff val="80000"/>
              <a:alpha val="55000"/>
            </a:schemeClr>
          </a:solidFill>
          <a:ln w="12700" cap="sq">
            <a:noFill/>
            <a:miter/>
          </a:ln>
          <a:effectLst/>
        </p:spPr>
        <p:txBody>
          <a:bodyPr vert="horz" wrap="square" lIns="91440" tIns="45720" rIns="360000" bIns="45720" rtlCol="0" anchor="ctr"/>
          <a:lstStyle/>
          <a:p>
            <a:pPr algn="r"/>
            <a:endParaRPr kumimoji="1" lang="zh-CN" altLang="en-US"/>
          </a:p>
        </p:txBody>
      </p:sp>
      <p:sp>
        <p:nvSpPr>
          <p:cNvPr id="4" name="标题 1"/>
          <p:cNvSpPr txBox="1"/>
          <p:nvPr/>
        </p:nvSpPr>
        <p:spPr>
          <a:xfrm rot="0" flipH="0" flipV="0">
            <a:off x="8259650" y="5812746"/>
            <a:ext cx="328529" cy="265313"/>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alpha val="100000"/>
            </a:srgbClr>
          </a:solidFill>
          <a:ln cap="sq">
            <a:noFill/>
          </a:ln>
          <a:effectLst/>
        </p:spPr>
        <p:txBody>
          <a:bodyPr vert="horz" wrap="square" lIns="91440" tIns="45720" rIns="91440" bIns="45720" rtlCol="0" anchor="t"/>
          <a:lstStyle/>
          <a:p>
            <a:pPr algn="l"/>
            <a:endParaRPr kumimoji="1" lang="zh-CN" altLang="en-US"/>
          </a:p>
        </p:txBody>
      </p:sp>
      <p:sp>
        <p:nvSpPr>
          <p:cNvPr id="5" name="标题 1"/>
          <p:cNvSpPr txBox="1"/>
          <p:nvPr/>
        </p:nvSpPr>
        <p:spPr>
          <a:xfrm rot="0" flipH="0" flipV="0">
            <a:off x="660400" y="4076763"/>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rot="0" flipH="0" flipV="0">
            <a:off x="854005" y="4076764"/>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rot="0" flipH="0" flipV="0">
            <a:off x="1047609" y="4076764"/>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rot="0" flipH="0" flipV="0">
            <a:off x="78105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Comparison with Existing Models</a:t>
            </a:r>
            <a:endParaRPr kumimoji="1" lang="zh-CN" altLang="en-US"/>
          </a:p>
        </p:txBody>
      </p:sp>
      <p:sp>
        <p:nvSpPr>
          <p:cNvPr id="9" name="标题 1"/>
          <p:cNvSpPr txBox="1"/>
          <p:nvPr/>
        </p:nvSpPr>
        <p:spPr>
          <a:xfrm rot="1800000" flipH="0" flipV="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800000" flipH="0" flipV="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1" name=""/>
          <p:cNvPicPr>
            <a:picLocks noChangeAspect="1"/>
          </p:cNvPicPr>
          <p:nvPr/>
        </p:nvPicPr>
        <p:blipFill>
          <a:blip r:embed="rId2">
            <a:alphaModFix amt="100000"/>
          </a:blip>
          <a:srcRect l="0" t="0" r="0" b="0"/>
          <a:stretch>
            <a:fillRect/>
          </a:stretch>
        </p:blipFill>
        <p:spPr>
          <a:xfrm rot="0" flipH="0" flipV="0">
            <a:off x="10895608" y="355600"/>
            <a:ext cx="941784" cy="1774619"/>
          </a:xfrm>
          <a:prstGeom prst="rect">
            <a:avLst/>
          </a:prstGeom>
        </p:spPr>
      </p:pic>
      <p:graphicFrame>
        <p:nvGraphicFramePr>
          <p:cNvPr id="12" name="表格 12"/>
          <p:cNvGraphicFramePr>
            <a:graphicFrameLocks noGrp="1"/>
          </p:cNvGraphicFramePr>
          <p:nvPr/>
        </p:nvGraphicFramePr>
        <p:xfrm rot="0" flipH="0" flipV="0">
          <a:off x="1651000" y="1333500"/>
          <a:ext cx="7162800" cy="5619750"/>
        </p:xfrm>
        <a:graphic>
          <a:graphicData uri="http://schemas.openxmlformats.org/drawingml/2006/table">
            <a:tbl>
              <a:tblGrid>
                <a:gridCol w="2311400"/>
                <a:gridCol w="2336800"/>
                <a:gridCol w="2514600"/>
              </a:tblGrid>
              <a:tr h="1123950">
                <a:tc gridSpan="1" rowSpan="1">
                  <a:txBody>
                    <a:bodyPr/>
                    <a:lstStyle/>
                    <a:p>
                      <a:pPr algn="ctr"/>
                      <a:r>
                        <a:rPr lang="en-US" altLang="zh-CN" dirty="0">
                          <a:solidFill>
                            <a:srgbClr val="000000">
                              <a:alpha val="100000"/>
                            </a:srgbClr>
                          </a:solidFill>
                        </a:rPr>
                        <a:t>Feature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20000"/>
                        <a:lumOff val="80000"/>
                      </a:schemeClr>
                    </a:solidFill>
                  </a:tcPr>
                </a:tc>
                <a:tc gridSpan="1" rowSpan="1">
                  <a:txBody>
                    <a:bodyPr/>
                    <a:lstStyle/>
                    <a:p>
                      <a:pPr algn="ctr"/>
                      <a:r>
                        <a:rPr lang="en-US" altLang="zh-CN" dirty="0">
                          <a:solidFill>
                            <a:srgbClr val="000000">
                              <a:alpha val="100000"/>
                            </a:srgbClr>
                          </a:solidFill>
                        </a:rPr>
                        <a:t> Traditionsl IPC</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20000"/>
                        <a:lumOff val="80000"/>
                      </a:schemeClr>
                    </a:solidFill>
                  </a:tcPr>
                </a:tc>
                <a:tc gridSpan="1" rowSpan="1">
                  <a:txBody>
                    <a:bodyPr/>
                    <a:lstStyle/>
                    <a:p>
                      <a:pPr algn="ctr"/>
                      <a:r>
                        <a:rPr lang="en-US" altLang="zh-CN" dirty="0">
                          <a:solidFill>
                            <a:srgbClr val="000000">
                              <a:alpha val="100000"/>
                            </a:srgbClr>
                          </a:solidFill>
                        </a:rPr>
                        <a:t>Optimized IPC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20000"/>
                        <a:lumOff val="80000"/>
                      </a:schemeClr>
                    </a:solidFill>
                  </a:tcPr>
                </a:tc>
              </a:tr>
              <a:tr h="1123950">
                <a:tc gridSpan="1" rowSpan="1">
                  <a:txBody>
                    <a:bodyPr/>
                    <a:lstStyle/>
                    <a:p>
                      <a:pPr algn="ctr"/>
                      <a:r>
                        <a:rPr lang="en-US" altLang="zh-CN" dirty="0">
                          <a:solidFill>
                            <a:srgbClr val="000000">
                              <a:alpha val="100000"/>
                            </a:srgbClr>
                          </a:solidFill>
                        </a:rPr>
                        <a:t>Shared Memory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c gridSpan="1" rowSpan="1">
                  <a:txBody>
                    <a:bodyPr/>
                    <a:lstStyle/>
                    <a:p>
                      <a:pPr algn="ctr"/>
                      <a:r>
                        <a:rPr lang="en-US" altLang="zh-CN" dirty="0">
                          <a:solidFill>
                            <a:srgbClr val="000000">
                              <a:alpha val="100000"/>
                            </a:srgbClr>
                          </a:solidFill>
                        </a:rPr>
                        <a:t> YES</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c gridSpan="1" rowSpan="1">
                  <a:txBody>
                    <a:bodyPr/>
                    <a:lstStyle/>
                    <a:p>
                      <a:pPr algn="ctr"/>
                      <a:r>
                        <a:rPr lang="en-US" altLang="zh-CN" dirty="0">
                          <a:solidFill>
                            <a:srgbClr val="000000">
                              <a:alpha val="100000"/>
                            </a:srgbClr>
                          </a:solidFill>
                        </a:rPr>
                        <a:t> NO</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r>
              <a:tr h="1123950">
                <a:tc gridSpan="1" rowSpan="1">
                  <a:txBody>
                    <a:bodyPr/>
                    <a:lstStyle/>
                    <a:p>
                      <a:pPr algn="ctr"/>
                      <a:r>
                        <a:rPr lang="en-US" altLang="zh-CN" dirty="0">
                          <a:solidFill>
                            <a:srgbClr val="000000">
                              <a:alpha val="100000"/>
                            </a:srgbClr>
                          </a:solidFill>
                        </a:rPr>
                        <a:t>Locking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20000"/>
                        <a:lumOff val="80000"/>
                      </a:schemeClr>
                    </a:solidFill>
                  </a:tcPr>
                </a:tc>
                <a:tc gridSpan="1" rowSpan="1">
                  <a:txBody>
                    <a:bodyPr/>
                    <a:lstStyle/>
                    <a:p>
                      <a:pPr algn="ctr"/>
                      <a:r>
                        <a:rPr lang="en-US" altLang="zh-CN" dirty="0">
                          <a:solidFill>
                            <a:srgbClr val="000000">
                              <a:alpha val="100000"/>
                            </a:srgbClr>
                          </a:solidFill>
                        </a:rPr>
                        <a:t> Required</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20000"/>
                        <a:lumOff val="80000"/>
                      </a:schemeClr>
                    </a:solidFill>
                  </a:tcPr>
                </a:tc>
                <a:tc gridSpan="1" rowSpan="1">
                  <a:txBody>
                    <a:bodyPr/>
                    <a:lstStyle/>
                    <a:p>
                      <a:pPr algn="ctr"/>
                      <a:r>
                        <a:rPr lang="en-US" altLang="zh-CN" dirty="0">
                          <a:solidFill>
                            <a:srgbClr val="000000">
                              <a:alpha val="100000"/>
                            </a:srgbClr>
                          </a:solidFill>
                        </a:rPr>
                        <a:t> Not Needed  (in Most Cases)</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20000"/>
                        <a:lumOff val="80000"/>
                      </a:schemeClr>
                    </a:solidFill>
                  </a:tcPr>
                </a:tc>
              </a:tr>
              <a:tr h="1123950">
                <a:tc gridSpan="1" rowSpan="1">
                  <a:txBody>
                    <a:bodyPr/>
                    <a:lstStyle/>
                    <a:p>
                      <a:pPr algn="ctr"/>
                      <a:r>
                        <a:rPr lang="en-US" altLang="zh-CN" dirty="0">
                          <a:solidFill>
                            <a:srgbClr val="000000">
                              <a:alpha val="100000"/>
                            </a:srgbClr>
                          </a:solidFill>
                        </a:rPr>
                        <a:t> Performance Impact</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c gridSpan="1" rowSpan="1">
                  <a:txBody>
                    <a:bodyPr/>
                    <a:lstStyle/>
                    <a:p>
                      <a:pPr algn="ctr"/>
                      <a:r>
                        <a:rPr lang="en-US" altLang="zh-CN" dirty="0">
                          <a:solidFill>
                            <a:srgbClr val="000000">
                              <a:alpha val="100000"/>
                            </a:srgbClr>
                          </a:solidFill>
                        </a:rPr>
                        <a:t> High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c gridSpan="1" rowSpan="1">
                  <a:txBody>
                    <a:bodyPr/>
                    <a:lstStyle/>
                    <a:p>
                      <a:pPr algn="ctr"/>
                      <a:r>
                        <a:rPr lang="en-US" altLang="zh-CN" dirty="0">
                          <a:solidFill>
                            <a:srgbClr val="000000">
                              <a:alpha val="100000"/>
                            </a:srgbClr>
                          </a:solidFill>
                        </a:rPr>
                        <a:t>Low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r>
              <a:tr h="1123950">
                <a:tc gridSpan="1" rowSpan="1">
                  <a:txBody>
                    <a:bodyPr/>
                    <a:lstStyle/>
                    <a:p>
                      <a:pPr algn="ctr"/>
                      <a:r>
                        <a:rPr lang="en-US" altLang="zh-CN" dirty="0">
                          <a:solidFill>
                            <a:srgbClr val="000000">
                              <a:alpha val="100000"/>
                            </a:srgbClr>
                          </a:solidFill>
                        </a:rPr>
                        <a:t> Scalability</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c gridSpan="1" rowSpan="1">
                  <a:txBody>
                    <a:bodyPr/>
                    <a:lstStyle/>
                    <a:p>
                      <a:pPr algn="ctr"/>
                      <a:r>
                        <a:rPr lang="en-US" altLang="zh-CN" dirty="0">
                          <a:solidFill>
                            <a:srgbClr val="000000">
                              <a:alpha val="100000"/>
                            </a:srgbClr>
                          </a:solidFill>
                        </a:rPr>
                        <a:t> Low</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c gridSpan="1" rowSpan="1">
                  <a:txBody>
                    <a:bodyPr/>
                    <a:lstStyle/>
                    <a:p>
                      <a:pPr algn="ctr"/>
                      <a:r>
                        <a:rPr lang="en-US" altLang="zh-CN" dirty="0">
                          <a:solidFill>
                            <a:srgbClr val="000000">
                              <a:alpha val="100000"/>
                            </a:srgbClr>
                          </a:solidFill>
                        </a:rPr>
                        <a:t>High </a:t>
                      </a:r>
                      <a:endParaRPr lang="zh-CN" altLang="en-US" dirty="0"/>
                    </a:p>
                  </a:txBody>
                  <a:tcPr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ap="flat" cmpd="sng" algn="ctr">
                      <a:solidFill>
                        <a:schemeClr val="tx1"/>
                      </a:solidFill>
                      <a:prstDash val="solid"/>
                    </a:lnB>
                    <a:solidFill>
                      <a:schemeClr val="tx1">
                        <a:lumMod val="40000"/>
                        <a:lumOff val="60000"/>
                      </a:schemeClr>
                    </a:solidFill>
                  </a:tcPr>
                </a:tc>
              </a:tr>
            </a:tbl>
          </a:graphicData>
        </a:graphic>
      </p:graphicFrame>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778495"/>
      </a:dk2>
      <a:lt2>
        <a:srgbClr val="F0F0F0"/>
      </a:lt2>
      <a:accent1>
        <a:srgbClr val="15CACD"/>
      </a:accent1>
      <a:accent2>
        <a:srgbClr val="3294C9"/>
      </a:accent2>
      <a:accent3>
        <a:srgbClr val="FE650B"/>
      </a:accent3>
      <a:accent4>
        <a:srgbClr val="1CA8E5"/>
      </a:accent4>
      <a:accent5>
        <a:srgbClr val="32AFB9"/>
      </a:accent5>
      <a:accent6>
        <a:srgbClr val="41A6BC"/>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